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Lst>
  <p:sldIdLst>
    <p:sldId id="256" r:id="rId2"/>
    <p:sldId id="257" r:id="rId3"/>
    <p:sldId id="259" r:id="rId4"/>
    <p:sldId id="258" r:id="rId5"/>
    <p:sldId id="262" r:id="rId6"/>
    <p:sldId id="261" r:id="rId7"/>
    <p:sldId id="268" r:id="rId8"/>
    <p:sldId id="263" r:id="rId9"/>
    <p:sldId id="260" r:id="rId10"/>
    <p:sldId id="264" r:id="rId11"/>
    <p:sldId id="265" r:id="rId12"/>
    <p:sldId id="266" r:id="rId13"/>
    <p:sldId id="271" r:id="rId14"/>
    <p:sldId id="267" r:id="rId1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99"/>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942"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AB3F3FCC-8727-486D-86C5-BC4CDD8E881F}" type="datetimeFigureOut">
              <a:rPr lang="ru-RU" smtClean="0"/>
              <a:pPr/>
              <a:t>15.12.2017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1FC7442-C672-42D3-801B-5C797A103E9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AB3F3FCC-8727-486D-86C5-BC4CDD8E881F}" type="datetimeFigureOut">
              <a:rPr lang="ru-RU" smtClean="0"/>
              <a:pPr/>
              <a:t>15.12.2017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1FC7442-C672-42D3-801B-5C797A103E9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AB3F3FCC-8727-486D-86C5-BC4CDD8E881F}" type="datetimeFigureOut">
              <a:rPr lang="ru-RU" smtClean="0"/>
              <a:pPr/>
              <a:t>15.12.2017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1FC7442-C672-42D3-801B-5C797A103E9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AB3F3FCC-8727-486D-86C5-BC4CDD8E881F}" type="datetimeFigureOut">
              <a:rPr lang="ru-RU" smtClean="0"/>
              <a:pPr/>
              <a:t>15.12.2017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1FC7442-C672-42D3-801B-5C797A103E9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AB3F3FCC-8727-486D-86C5-BC4CDD8E881F}" type="datetimeFigureOut">
              <a:rPr lang="ru-RU" smtClean="0"/>
              <a:pPr/>
              <a:t>15.12.2017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1FC7442-C672-42D3-801B-5C797A103E9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AB3F3FCC-8727-486D-86C5-BC4CDD8E881F}" type="datetimeFigureOut">
              <a:rPr lang="ru-RU" smtClean="0"/>
              <a:pPr/>
              <a:t>15.12.2017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1FC7442-C672-42D3-801B-5C797A103E9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AB3F3FCC-8727-486D-86C5-BC4CDD8E881F}" type="datetimeFigureOut">
              <a:rPr lang="ru-RU" smtClean="0"/>
              <a:pPr/>
              <a:t>15.12.2017</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51FC7442-C672-42D3-801B-5C797A103E9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AB3F3FCC-8727-486D-86C5-BC4CDD8E881F}" type="datetimeFigureOut">
              <a:rPr lang="ru-RU" smtClean="0"/>
              <a:pPr/>
              <a:t>15.12.2017</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51FC7442-C672-42D3-801B-5C797A103E9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AB3F3FCC-8727-486D-86C5-BC4CDD8E881F}" type="datetimeFigureOut">
              <a:rPr lang="ru-RU" smtClean="0"/>
              <a:pPr/>
              <a:t>15.12.2017</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51FC7442-C672-42D3-801B-5C797A103E9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AB3F3FCC-8727-486D-86C5-BC4CDD8E881F}" type="datetimeFigureOut">
              <a:rPr lang="ru-RU" smtClean="0"/>
              <a:pPr/>
              <a:t>15.12.2017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1FC7442-C672-42D3-801B-5C797A103E9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AB3F3FCC-8727-486D-86C5-BC4CDD8E881F}" type="datetimeFigureOut">
              <a:rPr lang="ru-RU" smtClean="0"/>
              <a:pPr/>
              <a:t>15.12.2017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1FC7442-C672-42D3-801B-5C797A103E9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3F3FCC-8727-486D-86C5-BC4CDD8E881F}" type="datetimeFigureOut">
              <a:rPr lang="ru-RU" smtClean="0"/>
              <a:pPr/>
              <a:t>15.12.2017</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FC7442-C672-42D3-801B-5C797A103E9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3.jpe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8" Type="http://schemas.openxmlformats.org/officeDocument/2006/relationships/image" Target="../media/image12.jpeg"/><Relationship Id="rId13" Type="http://schemas.openxmlformats.org/officeDocument/2006/relationships/image" Target="../media/image16.gif"/><Relationship Id="rId18" Type="http://schemas.openxmlformats.org/officeDocument/2006/relationships/image" Target="../media/image22.jpeg"/><Relationship Id="rId3" Type="http://schemas.openxmlformats.org/officeDocument/2006/relationships/image" Target="../media/image5.jpeg"/><Relationship Id="rId21" Type="http://schemas.openxmlformats.org/officeDocument/2006/relationships/image" Target="../media/image24.png"/><Relationship Id="rId7" Type="http://schemas.openxmlformats.org/officeDocument/2006/relationships/image" Target="../media/image11.gif"/><Relationship Id="rId12" Type="http://schemas.openxmlformats.org/officeDocument/2006/relationships/image" Target="../media/image26.png"/><Relationship Id="rId17" Type="http://schemas.openxmlformats.org/officeDocument/2006/relationships/image" Target="../media/image20.jpeg"/><Relationship Id="rId2" Type="http://schemas.openxmlformats.org/officeDocument/2006/relationships/image" Target="../media/image25.jpeg"/><Relationship Id="rId16" Type="http://schemas.openxmlformats.org/officeDocument/2006/relationships/image" Target="../media/image28.jpeg"/><Relationship Id="rId20" Type="http://schemas.openxmlformats.org/officeDocument/2006/relationships/image" Target="../media/image29.jpeg"/><Relationship Id="rId1" Type="http://schemas.openxmlformats.org/officeDocument/2006/relationships/slideLayout" Target="../slideLayouts/slideLayout7.xml"/><Relationship Id="rId6" Type="http://schemas.openxmlformats.org/officeDocument/2006/relationships/image" Target="../media/image6.jpeg"/><Relationship Id="rId11" Type="http://schemas.openxmlformats.org/officeDocument/2006/relationships/image" Target="../media/image14.gif"/><Relationship Id="rId5" Type="http://schemas.openxmlformats.org/officeDocument/2006/relationships/image" Target="../media/image8.jpeg"/><Relationship Id="rId15" Type="http://schemas.openxmlformats.org/officeDocument/2006/relationships/image" Target="../media/image17.jpeg"/><Relationship Id="rId23" Type="http://schemas.openxmlformats.org/officeDocument/2006/relationships/image" Target="../media/image10.jpeg"/><Relationship Id="rId10" Type="http://schemas.openxmlformats.org/officeDocument/2006/relationships/image" Target="../media/image9.jpeg"/><Relationship Id="rId19" Type="http://schemas.openxmlformats.org/officeDocument/2006/relationships/image" Target="../media/image21.jpeg"/><Relationship Id="rId4" Type="http://schemas.openxmlformats.org/officeDocument/2006/relationships/image" Target="../media/image7.jpeg"/><Relationship Id="rId9" Type="http://schemas.openxmlformats.org/officeDocument/2006/relationships/image" Target="../media/image13.jpeg"/><Relationship Id="rId14" Type="http://schemas.openxmlformats.org/officeDocument/2006/relationships/image" Target="../media/image27.jpeg"/><Relationship Id="rId22" Type="http://schemas.openxmlformats.org/officeDocument/2006/relationships/image" Target="../media/image30.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gif"/><Relationship Id="rId1" Type="http://schemas.openxmlformats.org/officeDocument/2006/relationships/slideLayout" Target="../slideLayouts/slideLayout7.xml"/><Relationship Id="rId6" Type="http://schemas.openxmlformats.org/officeDocument/2006/relationships/image" Target="../media/image14.gif"/><Relationship Id="rId5" Type="http://schemas.openxmlformats.org/officeDocument/2006/relationships/image" Target="../media/image9.jpe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24629" y="1268760"/>
            <a:ext cx="7772400" cy="2500329"/>
          </a:xfrm>
        </p:spPr>
        <p:txBody>
          <a:bodyPr>
            <a:normAutofit/>
          </a:bodyPr>
          <a:lstStyle/>
          <a:p>
            <a:r>
              <a:rPr lang="ru-RU" sz="4000" b="1" dirty="0">
                <a:solidFill>
                  <a:srgbClr val="FF0000"/>
                </a:solidFill>
                <a:latin typeface="Times New Roman" panose="02020603050405020304" pitchFamily="18" charset="0"/>
                <a:cs typeface="Times New Roman" panose="02020603050405020304" pitchFamily="18" charset="0"/>
              </a:rPr>
              <a:t>«Заучивание стихотворений с помощью метода </a:t>
            </a:r>
            <a:br>
              <a:rPr lang="ru-RU" sz="4000" b="1" dirty="0">
                <a:solidFill>
                  <a:srgbClr val="FF0000"/>
                </a:solidFill>
                <a:latin typeface="Times New Roman" panose="02020603050405020304" pitchFamily="18" charset="0"/>
                <a:cs typeface="Times New Roman" panose="02020603050405020304" pitchFamily="18" charset="0"/>
              </a:rPr>
            </a:br>
            <a:r>
              <a:rPr lang="ru-RU" sz="4000" b="1" dirty="0">
                <a:solidFill>
                  <a:srgbClr val="FF0000"/>
                </a:solidFill>
                <a:latin typeface="Times New Roman" panose="02020603050405020304" pitchFamily="18" charset="0"/>
                <a:cs typeface="Times New Roman" panose="02020603050405020304" pitchFamily="18" charset="0"/>
              </a:rPr>
              <a:t>мнемотехники»</a:t>
            </a:r>
            <a:endParaRPr lang="ru-RU" sz="4000" dirty="0">
              <a:solidFill>
                <a:srgbClr val="FF0000"/>
              </a:solidFill>
              <a:latin typeface="Times New Roman" panose="02020603050405020304" pitchFamily="18" charset="0"/>
              <a:cs typeface="Times New Roman" panose="02020603050405020304" pitchFamily="18" charset="0"/>
            </a:endParaRPr>
          </a:p>
        </p:txBody>
      </p:sp>
      <p:sp>
        <p:nvSpPr>
          <p:cNvPr id="3" name="Подзаголовок 2"/>
          <p:cNvSpPr>
            <a:spLocks noGrp="1"/>
          </p:cNvSpPr>
          <p:nvPr>
            <p:ph type="subTitle" idx="1"/>
          </p:nvPr>
        </p:nvSpPr>
        <p:spPr>
          <a:xfrm>
            <a:off x="1043608" y="4653136"/>
            <a:ext cx="7599788" cy="1614502"/>
          </a:xfrm>
        </p:spPr>
        <p:txBody>
          <a:bodyPr>
            <a:normAutofit/>
          </a:bodyPr>
          <a:lstStyle/>
          <a:p>
            <a:r>
              <a:rPr lang="ru-RU" sz="2400" dirty="0">
                <a:solidFill>
                  <a:schemeClr val="tx1"/>
                </a:solidFill>
                <a:latin typeface="Times New Roman" panose="02020603050405020304" pitchFamily="18" charset="0"/>
                <a:cs typeface="Times New Roman" panose="02020603050405020304" pitchFamily="18" charset="0"/>
              </a:rPr>
              <a:t>Подготовила: Безногова Надежда Ивановна, </a:t>
            </a:r>
          </a:p>
          <a:p>
            <a:r>
              <a:rPr lang="ru-RU" sz="2400" dirty="0">
                <a:solidFill>
                  <a:schemeClr val="tx1"/>
                </a:solidFill>
                <a:latin typeface="Times New Roman" panose="02020603050405020304" pitchFamily="18" charset="0"/>
                <a:cs typeface="Times New Roman" panose="02020603050405020304" pitchFamily="18" charset="0"/>
              </a:rPr>
              <a:t>Воспитатель 1 квалификационной категории </a:t>
            </a:r>
          </a:p>
        </p:txBody>
      </p:sp>
      <p:sp>
        <p:nvSpPr>
          <p:cNvPr id="5" name="TextBox 4"/>
          <p:cNvSpPr txBox="1"/>
          <p:nvPr/>
        </p:nvSpPr>
        <p:spPr>
          <a:xfrm>
            <a:off x="2123728" y="476672"/>
            <a:ext cx="4774203" cy="369332"/>
          </a:xfrm>
          <a:prstGeom prst="rect">
            <a:avLst/>
          </a:prstGeom>
          <a:noFill/>
        </p:spPr>
        <p:txBody>
          <a:bodyPr wrap="square" rtlCol="0">
            <a:spAutoFit/>
          </a:bodyPr>
          <a:lstStyle/>
          <a:p>
            <a:pPr algn="ctr"/>
            <a:r>
              <a:rPr lang="ru-RU" b="1" dirty="0">
                <a:latin typeface="Times New Roman" panose="02020603050405020304" pitchFamily="18" charset="0"/>
                <a:cs typeface="Times New Roman" panose="02020603050405020304" pitchFamily="18" charset="0"/>
              </a:rPr>
              <a:t>МБДОУ «Детский сад №12 г. Кировска»</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s://avatanplus.com/files/resources/mid/569522f46f7c615236908ae9.png"/>
          <p:cNvPicPr/>
          <p:nvPr/>
        </p:nvPicPr>
        <p:blipFill>
          <a:blip r:embed="rId2"/>
          <a:srcRect/>
          <a:stretch>
            <a:fillRect/>
          </a:stretch>
        </p:blipFill>
        <p:spPr bwMode="auto">
          <a:xfrm>
            <a:off x="571472" y="642918"/>
            <a:ext cx="1928826" cy="928694"/>
          </a:xfrm>
          <a:prstGeom prst="rect">
            <a:avLst/>
          </a:prstGeom>
          <a:noFill/>
          <a:ln w="9525">
            <a:noFill/>
            <a:miter lim="800000"/>
            <a:headEnd/>
            <a:tailEnd/>
          </a:ln>
        </p:spPr>
      </p:pic>
      <p:pic>
        <p:nvPicPr>
          <p:cNvPr id="3" name="Рисунок 2" descr="http://chicagohacksbig.com/images/santa-beard-clipart-new-calendar-template-site-12.gif"/>
          <p:cNvPicPr/>
          <p:nvPr/>
        </p:nvPicPr>
        <p:blipFill>
          <a:blip r:embed="rId3"/>
          <a:srcRect/>
          <a:stretch>
            <a:fillRect/>
          </a:stretch>
        </p:blipFill>
        <p:spPr bwMode="auto">
          <a:xfrm>
            <a:off x="3275856" y="428604"/>
            <a:ext cx="2143140" cy="1500198"/>
          </a:xfrm>
          <a:prstGeom prst="rect">
            <a:avLst/>
          </a:prstGeom>
          <a:noFill/>
          <a:ln w="9525">
            <a:noFill/>
            <a:miter lim="800000"/>
            <a:headEnd/>
            <a:tailEnd/>
          </a:ln>
        </p:spPr>
      </p:pic>
      <p:sp>
        <p:nvSpPr>
          <p:cNvPr id="4" name="Прямоугольник 3"/>
          <p:cNvSpPr/>
          <p:nvPr/>
        </p:nvSpPr>
        <p:spPr>
          <a:xfrm>
            <a:off x="2286000" y="1857364"/>
            <a:ext cx="4572000" cy="1077218"/>
          </a:xfrm>
          <a:prstGeom prst="rect">
            <a:avLst/>
          </a:prstGeom>
        </p:spPr>
        <p:txBody>
          <a:bodyPr wrap="square">
            <a:spAutoFit/>
          </a:bodyPr>
          <a:lstStyle/>
          <a:p>
            <a:r>
              <a:rPr lang="ru-RU" sz="3200" b="1" i="1" dirty="0">
                <a:latin typeface="Times New Roman" pitchFamily="18" charset="0"/>
                <a:cs typeface="Times New Roman" pitchFamily="18" charset="0"/>
              </a:rPr>
              <a:t>У</a:t>
            </a:r>
            <a:r>
              <a:rPr lang="ru-RU" sz="3200" b="1" dirty="0">
                <a:latin typeface="Times New Roman" pitchFamily="18" charset="0"/>
                <a:cs typeface="Times New Roman" pitchFamily="18" charset="0"/>
              </a:rPr>
              <a:t> него румянец яркий,</a:t>
            </a:r>
            <a:br>
              <a:rPr lang="ru-RU" sz="3200" b="1" dirty="0">
                <a:latin typeface="Times New Roman" pitchFamily="18" charset="0"/>
                <a:cs typeface="Times New Roman" pitchFamily="18" charset="0"/>
              </a:rPr>
            </a:br>
            <a:endParaRPr lang="ru-RU" sz="3200" dirty="0">
              <a:latin typeface="Times New Roman" pitchFamily="18" charset="0"/>
              <a:cs typeface="Times New Roman" pitchFamily="18" charset="0"/>
            </a:endParaRPr>
          </a:p>
        </p:txBody>
      </p:sp>
      <p:sp>
        <p:nvSpPr>
          <p:cNvPr id="5" name="Прямоугольник 4"/>
          <p:cNvSpPr/>
          <p:nvPr/>
        </p:nvSpPr>
        <p:spPr>
          <a:xfrm>
            <a:off x="2285984" y="2500306"/>
            <a:ext cx="4643470" cy="584775"/>
          </a:xfrm>
          <a:prstGeom prst="rect">
            <a:avLst/>
          </a:prstGeom>
        </p:spPr>
        <p:txBody>
          <a:bodyPr wrap="square">
            <a:spAutoFit/>
          </a:bodyPr>
          <a:lstStyle/>
          <a:p>
            <a:r>
              <a:rPr lang="ru-RU" sz="3200" b="1" dirty="0">
                <a:latin typeface="Times New Roman" pitchFamily="18" charset="0"/>
                <a:cs typeface="Times New Roman" pitchFamily="18" charset="0"/>
              </a:rPr>
              <a:t>Борода, как белый мех</a:t>
            </a:r>
            <a:r>
              <a:rPr lang="ru-RU" sz="3200" dirty="0">
                <a:latin typeface="Times New Roman" pitchFamily="18" charset="0"/>
                <a:cs typeface="Times New Roman" pitchFamily="18" charset="0"/>
              </a:rPr>
              <a:t>, </a:t>
            </a:r>
          </a:p>
        </p:txBody>
      </p:sp>
      <p:pic>
        <p:nvPicPr>
          <p:cNvPr id="6" name="Рисунок 5" descr="http://images.freeimages.com/images/premium/previews/3002/30026284-christmas-gift.jpg"/>
          <p:cNvPicPr/>
          <p:nvPr/>
        </p:nvPicPr>
        <p:blipFill>
          <a:blip r:embed="rId4" cstate="print"/>
          <a:srcRect l="23313" r="26380"/>
          <a:stretch>
            <a:fillRect/>
          </a:stretch>
        </p:blipFill>
        <p:spPr bwMode="auto">
          <a:xfrm>
            <a:off x="5286380" y="3286124"/>
            <a:ext cx="1714512" cy="1643074"/>
          </a:xfrm>
          <a:prstGeom prst="rect">
            <a:avLst/>
          </a:prstGeom>
          <a:noFill/>
          <a:ln w="9525">
            <a:noFill/>
            <a:miter lim="800000"/>
            <a:headEnd/>
            <a:tailEnd/>
          </a:ln>
        </p:spPr>
      </p:pic>
      <p:pic>
        <p:nvPicPr>
          <p:cNvPr id="7" name="Рисунок 6" descr="https://thumbs.dreamstime.com/z/cartoon-surprised-emoticon-illustration-46948169.jpg"/>
          <p:cNvPicPr/>
          <p:nvPr/>
        </p:nvPicPr>
        <p:blipFill>
          <a:blip r:embed="rId5" cstate="print"/>
          <a:srcRect l="-4444" b="5814"/>
          <a:stretch>
            <a:fillRect/>
          </a:stretch>
        </p:blipFill>
        <p:spPr bwMode="auto">
          <a:xfrm>
            <a:off x="1571604" y="3357562"/>
            <a:ext cx="2000264" cy="1571636"/>
          </a:xfrm>
          <a:prstGeom prst="rect">
            <a:avLst/>
          </a:prstGeom>
          <a:noFill/>
          <a:ln w="9525">
            <a:noFill/>
            <a:miter lim="800000"/>
            <a:headEnd/>
            <a:tailEnd/>
          </a:ln>
        </p:spPr>
      </p:pic>
      <p:sp>
        <p:nvSpPr>
          <p:cNvPr id="8" name="Прямоугольник 7"/>
          <p:cNvSpPr/>
          <p:nvPr/>
        </p:nvSpPr>
        <p:spPr>
          <a:xfrm>
            <a:off x="1535885" y="5143512"/>
            <a:ext cx="5322115" cy="1077218"/>
          </a:xfrm>
          <a:prstGeom prst="rect">
            <a:avLst/>
          </a:prstGeom>
        </p:spPr>
        <p:txBody>
          <a:bodyPr wrap="square">
            <a:spAutoFit/>
          </a:bodyPr>
          <a:lstStyle/>
          <a:p>
            <a:pPr algn="ctr"/>
            <a:r>
              <a:rPr lang="ru-RU" sz="3200" b="1" dirty="0">
                <a:latin typeface="Times New Roman" pitchFamily="18" charset="0"/>
                <a:cs typeface="Times New Roman" pitchFamily="18" charset="0"/>
              </a:rPr>
              <a:t>Интересные подарки</a:t>
            </a:r>
            <a:br>
              <a:rPr lang="ru-RU" sz="3200" b="1" dirty="0">
                <a:latin typeface="Times New Roman" pitchFamily="18" charset="0"/>
                <a:cs typeface="Times New Roman" pitchFamily="18" charset="0"/>
              </a:rPr>
            </a:br>
            <a:r>
              <a:rPr lang="ru-RU" sz="3200" b="1" dirty="0">
                <a:latin typeface="Times New Roman" pitchFamily="18" charset="0"/>
                <a:cs typeface="Times New Roman" pitchFamily="18" charset="0"/>
              </a:rPr>
              <a:t>Приготовит он для всех.</a:t>
            </a:r>
            <a:endParaRPr lang="ru-RU" sz="3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home-ideas.ru/storage/upload_images/2016-12-09/14715/6jpg_original.jpg"/>
          <p:cNvPicPr/>
          <p:nvPr/>
        </p:nvPicPr>
        <p:blipFill>
          <a:blip r:embed="rId2" cstate="print"/>
          <a:srcRect/>
          <a:stretch>
            <a:fillRect/>
          </a:stretch>
        </p:blipFill>
        <p:spPr bwMode="auto">
          <a:xfrm>
            <a:off x="1510745" y="357166"/>
            <a:ext cx="1857388" cy="1785950"/>
          </a:xfrm>
          <a:prstGeom prst="rect">
            <a:avLst/>
          </a:prstGeom>
          <a:noFill/>
          <a:ln w="9525">
            <a:noFill/>
            <a:miter lim="800000"/>
            <a:headEnd/>
            <a:tailEnd/>
          </a:ln>
        </p:spPr>
      </p:pic>
      <p:pic>
        <p:nvPicPr>
          <p:cNvPr id="3" name="Рисунок 2" descr="https://st.depositphotos.com/1740735/2021/i/950/depositphotos_20218749-stock-photo-lit-light-bulb-isolated-on.jpg"/>
          <p:cNvPicPr/>
          <p:nvPr/>
        </p:nvPicPr>
        <p:blipFill>
          <a:blip r:embed="rId3" cstate="print"/>
          <a:srcRect/>
          <a:stretch>
            <a:fillRect/>
          </a:stretch>
        </p:blipFill>
        <p:spPr bwMode="auto">
          <a:xfrm>
            <a:off x="5357798" y="285728"/>
            <a:ext cx="1643074" cy="1785950"/>
          </a:xfrm>
          <a:prstGeom prst="rect">
            <a:avLst/>
          </a:prstGeom>
          <a:noFill/>
          <a:ln w="9525">
            <a:noFill/>
            <a:miter lim="800000"/>
            <a:headEnd/>
            <a:tailEnd/>
          </a:ln>
        </p:spPr>
      </p:pic>
      <p:sp>
        <p:nvSpPr>
          <p:cNvPr id="4" name="Прямоугольник 3"/>
          <p:cNvSpPr/>
          <p:nvPr/>
        </p:nvSpPr>
        <p:spPr>
          <a:xfrm>
            <a:off x="1428728" y="2357430"/>
            <a:ext cx="5429272" cy="1077218"/>
          </a:xfrm>
          <a:prstGeom prst="rect">
            <a:avLst/>
          </a:prstGeom>
        </p:spPr>
        <p:txBody>
          <a:bodyPr wrap="square">
            <a:spAutoFit/>
          </a:bodyPr>
          <a:lstStyle/>
          <a:p>
            <a:pPr algn="ctr"/>
            <a:r>
              <a:rPr lang="ru-RU" sz="3200" b="1" dirty="0">
                <a:latin typeface="Times New Roman" pitchFamily="18" charset="0"/>
                <a:cs typeface="Times New Roman" pitchFamily="18" charset="0"/>
              </a:rPr>
              <a:t>С Новым годом поздравляя,</a:t>
            </a:r>
            <a:br>
              <a:rPr lang="ru-RU" sz="3200" b="1" dirty="0">
                <a:latin typeface="Times New Roman" pitchFamily="18" charset="0"/>
                <a:cs typeface="Times New Roman" pitchFamily="18" charset="0"/>
              </a:rPr>
            </a:br>
            <a:r>
              <a:rPr lang="ru-RU" sz="3200" b="1" dirty="0">
                <a:latin typeface="Times New Roman" pitchFamily="18" charset="0"/>
                <a:cs typeface="Times New Roman" pitchFamily="18" charset="0"/>
              </a:rPr>
              <a:t>Елку пышную зажжет</a:t>
            </a:r>
            <a:r>
              <a:rPr lang="ru-RU" sz="3200" dirty="0">
                <a:latin typeface="Times New Roman" pitchFamily="18" charset="0"/>
                <a:cs typeface="Times New Roman" pitchFamily="18" charset="0"/>
              </a:rPr>
              <a:t>, </a:t>
            </a:r>
          </a:p>
        </p:txBody>
      </p:sp>
      <p:pic>
        <p:nvPicPr>
          <p:cNvPr id="5" name="Рисунок 4" descr="http://www.delphis.ru/files/jrnl_body_images/72/boldireva_13.jpg"/>
          <p:cNvPicPr/>
          <p:nvPr/>
        </p:nvPicPr>
        <p:blipFill>
          <a:blip r:embed="rId4"/>
          <a:srcRect/>
          <a:stretch>
            <a:fillRect/>
          </a:stretch>
        </p:blipFill>
        <p:spPr bwMode="auto">
          <a:xfrm>
            <a:off x="4786314" y="3714752"/>
            <a:ext cx="1928826" cy="1571636"/>
          </a:xfrm>
          <a:prstGeom prst="rect">
            <a:avLst/>
          </a:prstGeom>
          <a:noFill/>
          <a:ln w="9525">
            <a:noFill/>
            <a:miter lim="800000"/>
            <a:headEnd/>
            <a:tailEnd/>
          </a:ln>
        </p:spPr>
      </p:pic>
      <p:sp>
        <p:nvSpPr>
          <p:cNvPr id="7" name="Прямоугольник 6"/>
          <p:cNvSpPr/>
          <p:nvPr/>
        </p:nvSpPr>
        <p:spPr>
          <a:xfrm>
            <a:off x="1714480" y="5286388"/>
            <a:ext cx="5286412" cy="1077218"/>
          </a:xfrm>
          <a:prstGeom prst="rect">
            <a:avLst/>
          </a:prstGeom>
        </p:spPr>
        <p:txBody>
          <a:bodyPr wrap="square">
            <a:spAutoFit/>
          </a:bodyPr>
          <a:lstStyle/>
          <a:p>
            <a:r>
              <a:rPr lang="ru-RU" sz="3200" b="1" dirty="0">
                <a:latin typeface="Times New Roman" pitchFamily="18" charset="0"/>
                <a:cs typeface="Times New Roman" pitchFamily="18" charset="0"/>
              </a:rPr>
              <a:t>Ребятишек забавляя,</a:t>
            </a:r>
            <a:br>
              <a:rPr lang="ru-RU" sz="3200" b="1" dirty="0">
                <a:latin typeface="Times New Roman" pitchFamily="18" charset="0"/>
                <a:cs typeface="Times New Roman" pitchFamily="18" charset="0"/>
              </a:rPr>
            </a:br>
            <a:r>
              <a:rPr lang="ru-RU" sz="3200" b="1" dirty="0">
                <a:latin typeface="Times New Roman" pitchFamily="18" charset="0"/>
                <a:cs typeface="Times New Roman" pitchFamily="18" charset="0"/>
              </a:rPr>
              <a:t>Встанет с нами в хоровод</a:t>
            </a:r>
            <a:endParaRPr lang="ru-RU" sz="3200" dirty="0">
              <a:latin typeface="Times New Roman" pitchFamily="18" charset="0"/>
              <a:cs typeface="Times New Roman" pitchFamily="18" charset="0"/>
            </a:endParaRPr>
          </a:p>
        </p:txBody>
      </p:sp>
      <p:pic>
        <p:nvPicPr>
          <p:cNvPr id="8" name="Рисунок 7" descr="http://coloring.co.il/wp-content/uploads/Coloring_140531_183.jpg"/>
          <p:cNvPicPr/>
          <p:nvPr/>
        </p:nvPicPr>
        <p:blipFill>
          <a:blip r:embed="rId5"/>
          <a:srcRect l="2060" t="32967" r="64423" b="30357"/>
          <a:stretch>
            <a:fillRect/>
          </a:stretch>
        </p:blipFill>
        <p:spPr bwMode="auto">
          <a:xfrm>
            <a:off x="1714480" y="3714752"/>
            <a:ext cx="1795467" cy="157163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643042" y="2571744"/>
            <a:ext cx="6643734" cy="1077218"/>
          </a:xfrm>
          <a:prstGeom prst="rect">
            <a:avLst/>
          </a:prstGeom>
        </p:spPr>
        <p:txBody>
          <a:bodyPr wrap="square">
            <a:spAutoFit/>
          </a:bodyPr>
          <a:lstStyle/>
          <a:p>
            <a:pPr algn="ctr"/>
            <a:r>
              <a:rPr lang="ru-RU" sz="3200" b="1" dirty="0">
                <a:latin typeface="Times New Roman" pitchFamily="18" charset="0"/>
                <a:cs typeface="Times New Roman" pitchFamily="18" charset="0"/>
              </a:rPr>
              <a:t>Дружно мы его встречаем,</a:t>
            </a:r>
            <a:br>
              <a:rPr lang="ru-RU" sz="3200" b="1" dirty="0">
                <a:latin typeface="Times New Roman" pitchFamily="18" charset="0"/>
                <a:cs typeface="Times New Roman" pitchFamily="18" charset="0"/>
              </a:rPr>
            </a:br>
            <a:r>
              <a:rPr lang="ru-RU" sz="3200" b="1" dirty="0">
                <a:latin typeface="Times New Roman" pitchFamily="18" charset="0"/>
                <a:cs typeface="Times New Roman" pitchFamily="18" charset="0"/>
              </a:rPr>
              <a:t>Мы большие с ним друзья…    </a:t>
            </a:r>
            <a:endParaRPr lang="ru-RU" sz="3200" dirty="0">
              <a:latin typeface="Times New Roman" pitchFamily="18" charset="0"/>
              <a:cs typeface="Times New Roman" pitchFamily="18" charset="0"/>
            </a:endParaRPr>
          </a:p>
        </p:txBody>
      </p:sp>
      <p:pic>
        <p:nvPicPr>
          <p:cNvPr id="4" name="Рисунок 3" descr="https://st2.depositphotos.com/1432405/7843/v/950/depositphotos_78432600-stock-illustration-hot-drinks-forbidden-icon.jpg"/>
          <p:cNvPicPr/>
          <p:nvPr/>
        </p:nvPicPr>
        <p:blipFill>
          <a:blip r:embed="rId2" cstate="print"/>
          <a:srcRect/>
          <a:stretch>
            <a:fillRect/>
          </a:stretch>
        </p:blipFill>
        <p:spPr bwMode="auto">
          <a:xfrm>
            <a:off x="571472" y="4143380"/>
            <a:ext cx="2571768" cy="2357454"/>
          </a:xfrm>
          <a:prstGeom prst="rect">
            <a:avLst/>
          </a:prstGeom>
          <a:noFill/>
          <a:ln w="9525">
            <a:noFill/>
            <a:miter lim="800000"/>
            <a:headEnd/>
            <a:tailEnd/>
          </a:ln>
        </p:spPr>
      </p:pic>
      <p:sp>
        <p:nvSpPr>
          <p:cNvPr id="5" name="Прямоугольник 4"/>
          <p:cNvSpPr/>
          <p:nvPr/>
        </p:nvSpPr>
        <p:spPr>
          <a:xfrm>
            <a:off x="3358287" y="4244889"/>
            <a:ext cx="4714908" cy="1077218"/>
          </a:xfrm>
          <a:prstGeom prst="rect">
            <a:avLst/>
          </a:prstGeom>
        </p:spPr>
        <p:txBody>
          <a:bodyPr wrap="square">
            <a:spAutoFit/>
          </a:bodyPr>
          <a:lstStyle/>
          <a:p>
            <a:r>
              <a:rPr lang="ru-RU" sz="3200" b="1" dirty="0">
                <a:latin typeface="Times New Roman" pitchFamily="18" charset="0"/>
                <a:cs typeface="Times New Roman" pitchFamily="18" charset="0"/>
              </a:rPr>
              <a:t>Но поить горячим чаем</a:t>
            </a:r>
            <a:br>
              <a:rPr lang="ru-RU" sz="3200" b="1" dirty="0">
                <a:latin typeface="Times New Roman" pitchFamily="18" charset="0"/>
                <a:cs typeface="Times New Roman" pitchFamily="18" charset="0"/>
              </a:rPr>
            </a:br>
            <a:r>
              <a:rPr lang="ru-RU" sz="3200" b="1" dirty="0">
                <a:latin typeface="Times New Roman" pitchFamily="18" charset="0"/>
                <a:cs typeface="Times New Roman" pitchFamily="18" charset="0"/>
              </a:rPr>
              <a:t>Гостя этого нельзя!</a:t>
            </a:r>
            <a:r>
              <a:rPr lang="ru-RU" sz="3200" dirty="0">
                <a:latin typeface="Times New Roman" pitchFamily="18" charset="0"/>
                <a:cs typeface="Times New Roman" pitchFamily="18" charset="0"/>
              </a:rPr>
              <a:t> </a:t>
            </a:r>
          </a:p>
        </p:txBody>
      </p:sp>
      <p:pic>
        <p:nvPicPr>
          <p:cNvPr id="6" name="Рисунок 5" descr="https://static3.depositphotos.com/1006863/240/v/950/depositphotos_2403334-stock-illustration-doodle-kids.jpg"/>
          <p:cNvPicPr/>
          <p:nvPr/>
        </p:nvPicPr>
        <p:blipFill>
          <a:blip r:embed="rId3" cstate="print"/>
          <a:srcRect/>
          <a:stretch>
            <a:fillRect/>
          </a:stretch>
        </p:blipFill>
        <p:spPr bwMode="auto">
          <a:xfrm>
            <a:off x="1686346" y="357166"/>
            <a:ext cx="2005016" cy="2071702"/>
          </a:xfrm>
          <a:prstGeom prst="rect">
            <a:avLst/>
          </a:prstGeom>
          <a:noFill/>
          <a:ln w="9525">
            <a:noFill/>
            <a:miter lim="800000"/>
            <a:headEnd/>
            <a:tailEnd/>
          </a:ln>
        </p:spPr>
      </p:pic>
      <p:pic>
        <p:nvPicPr>
          <p:cNvPr id="7" name="Рисунок 6" descr="http://guguza.ru/_ph/649/265171257.png"/>
          <p:cNvPicPr/>
          <p:nvPr/>
        </p:nvPicPr>
        <p:blipFill>
          <a:blip r:embed="rId4" cstate="print"/>
          <a:srcRect l="3883" t="7692" b="8907"/>
          <a:stretch>
            <a:fillRect/>
          </a:stretch>
        </p:blipFill>
        <p:spPr bwMode="auto">
          <a:xfrm>
            <a:off x="5868144" y="392885"/>
            <a:ext cx="2214578" cy="20002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site-cc8a4ea.umi.ru/images/cms/data/21302_dd872adfcad916c407e3c47f38949847_png4.jpg"/>
          <p:cNvPicPr/>
          <p:nvPr/>
        </p:nvPicPr>
        <p:blipFill>
          <a:blip r:embed="rId2"/>
          <a:srcRect l="66166" t="2148" r="10902" b="67188"/>
          <a:stretch>
            <a:fillRect/>
          </a:stretch>
        </p:blipFill>
        <p:spPr bwMode="auto">
          <a:xfrm>
            <a:off x="6228184" y="3559634"/>
            <a:ext cx="2772972" cy="3213583"/>
          </a:xfrm>
          <a:prstGeom prst="rect">
            <a:avLst/>
          </a:prstGeom>
          <a:noFill/>
          <a:ln w="9525">
            <a:noFill/>
            <a:miter lim="800000"/>
            <a:headEnd/>
            <a:tailEnd/>
          </a:ln>
        </p:spPr>
      </p:pic>
      <p:pic>
        <p:nvPicPr>
          <p:cNvPr id="4118" name="Picture 22" descr="http://img1.liveinternet.ru/images/attach/c/9/106/792/106792387_large_grom113.jpg"/>
          <p:cNvPicPr>
            <a:picLocks noChangeAspect="1" noChangeArrowheads="1"/>
          </p:cNvPicPr>
          <p:nvPr/>
        </p:nvPicPr>
        <p:blipFill>
          <a:blip r:embed="rId3"/>
          <a:srcRect l="53656" t="2602" r="23779" b="73299"/>
          <a:stretch>
            <a:fillRect/>
          </a:stretch>
        </p:blipFill>
        <p:spPr bwMode="auto">
          <a:xfrm>
            <a:off x="1428728" y="285728"/>
            <a:ext cx="785818" cy="1071570"/>
          </a:xfrm>
          <a:prstGeom prst="rect">
            <a:avLst/>
          </a:prstGeom>
          <a:noFill/>
        </p:spPr>
      </p:pic>
      <p:pic>
        <p:nvPicPr>
          <p:cNvPr id="4099" name="Рисунок 20" descr="https://static3.depositphotos.com/1006863/240/v/950/depositphotos_2403334-stock-illustration-doodle-kids.jpg"/>
          <p:cNvPicPr>
            <a:picLocks noChangeAspect="1" noChangeArrowheads="1"/>
          </p:cNvPicPr>
          <p:nvPr/>
        </p:nvPicPr>
        <p:blipFill>
          <a:blip r:embed="rId4"/>
          <a:srcRect/>
          <a:stretch>
            <a:fillRect/>
          </a:stretch>
        </p:blipFill>
        <p:spPr bwMode="auto">
          <a:xfrm>
            <a:off x="257137" y="318142"/>
            <a:ext cx="1071570" cy="1176337"/>
          </a:xfrm>
          <a:prstGeom prst="rect">
            <a:avLst/>
          </a:prstGeom>
          <a:noFill/>
        </p:spPr>
      </p:pic>
      <p:pic>
        <p:nvPicPr>
          <p:cNvPr id="29" name="Рисунок 28" descr="https://previews.123rf.com/images/mygrafics/mygrafics1107/mygrafics110700493/10016768-road-sign-Stock-Photo.jpg"/>
          <p:cNvPicPr/>
          <p:nvPr/>
        </p:nvPicPr>
        <p:blipFill>
          <a:blip r:embed="rId5" cstate="print"/>
          <a:srcRect/>
          <a:stretch>
            <a:fillRect/>
          </a:stretch>
        </p:blipFill>
        <p:spPr bwMode="auto">
          <a:xfrm>
            <a:off x="2428860" y="285728"/>
            <a:ext cx="1066800" cy="1071570"/>
          </a:xfrm>
          <a:prstGeom prst="rect">
            <a:avLst/>
          </a:prstGeom>
          <a:noFill/>
          <a:ln w="9525">
            <a:noFill/>
            <a:miter lim="800000"/>
            <a:headEnd/>
            <a:tailEnd/>
          </a:ln>
        </p:spPr>
      </p:pic>
      <p:pic>
        <p:nvPicPr>
          <p:cNvPr id="32" name="Рисунок 31" descr="http://img1.labirint.ru/books/40568/scrn_big_1.jpg"/>
          <p:cNvPicPr/>
          <p:nvPr/>
        </p:nvPicPr>
        <p:blipFill>
          <a:blip r:embed="rId6"/>
          <a:srcRect l="25151" t="9200" r="62678" b="75000"/>
          <a:stretch>
            <a:fillRect/>
          </a:stretch>
        </p:blipFill>
        <p:spPr bwMode="auto">
          <a:xfrm>
            <a:off x="4905371" y="318348"/>
            <a:ext cx="928694" cy="1077251"/>
          </a:xfrm>
          <a:prstGeom prst="rect">
            <a:avLst/>
          </a:prstGeom>
          <a:noFill/>
          <a:ln w="9525">
            <a:noFill/>
            <a:miter lim="800000"/>
            <a:headEnd/>
            <a:tailEnd/>
          </a:ln>
        </p:spPr>
      </p:pic>
      <p:pic>
        <p:nvPicPr>
          <p:cNvPr id="33" name="Рисунок 32" descr="https://previews.123rf.com/images/mygrafics/mygrafics1107/mygrafics110700493/10016768-road-sign-Stock-Photo.jpg"/>
          <p:cNvPicPr/>
          <p:nvPr/>
        </p:nvPicPr>
        <p:blipFill>
          <a:blip r:embed="rId5" cstate="print"/>
          <a:srcRect/>
          <a:stretch>
            <a:fillRect/>
          </a:stretch>
        </p:blipFill>
        <p:spPr bwMode="auto">
          <a:xfrm>
            <a:off x="6072198" y="351485"/>
            <a:ext cx="1138238" cy="1077251"/>
          </a:xfrm>
          <a:prstGeom prst="rect">
            <a:avLst/>
          </a:prstGeom>
          <a:noFill/>
          <a:ln w="9525">
            <a:noFill/>
            <a:miter lim="800000"/>
            <a:headEnd/>
            <a:tailEnd/>
          </a:ln>
        </p:spPr>
      </p:pic>
      <p:pic>
        <p:nvPicPr>
          <p:cNvPr id="35" name="Рисунок 34" descr="http://detskiy-sad.com/wp-content/uploads/2014/12/raskraska-bukva-z.gif"/>
          <p:cNvPicPr/>
          <p:nvPr/>
        </p:nvPicPr>
        <p:blipFill>
          <a:blip r:embed="rId7"/>
          <a:srcRect/>
          <a:stretch>
            <a:fillRect/>
          </a:stretch>
        </p:blipFill>
        <p:spPr bwMode="auto">
          <a:xfrm>
            <a:off x="257137" y="1893083"/>
            <a:ext cx="1000132" cy="1071570"/>
          </a:xfrm>
          <a:prstGeom prst="rect">
            <a:avLst/>
          </a:prstGeom>
          <a:noFill/>
          <a:ln w="9525">
            <a:noFill/>
            <a:miter lim="800000"/>
            <a:headEnd/>
            <a:tailEnd/>
          </a:ln>
        </p:spPr>
      </p:pic>
      <p:pic>
        <p:nvPicPr>
          <p:cNvPr id="37" name="Рисунок 36" descr="https://static7.depositphotos.com/1001065/729/v/950/depositphotos_7297870-stock-illustration-baby-cartoon-faces.jpg"/>
          <p:cNvPicPr/>
          <p:nvPr/>
        </p:nvPicPr>
        <p:blipFill>
          <a:blip r:embed="rId8"/>
          <a:srcRect l="40867" t="38011" r="35604" b="33333"/>
          <a:stretch>
            <a:fillRect/>
          </a:stretch>
        </p:blipFill>
        <p:spPr bwMode="auto">
          <a:xfrm>
            <a:off x="1566844" y="1883497"/>
            <a:ext cx="938214" cy="1000132"/>
          </a:xfrm>
          <a:prstGeom prst="rect">
            <a:avLst/>
          </a:prstGeom>
          <a:noFill/>
          <a:ln w="9525">
            <a:noFill/>
            <a:miter lim="800000"/>
            <a:headEnd/>
            <a:tailEnd/>
          </a:ln>
        </p:spPr>
      </p:pic>
      <p:pic>
        <p:nvPicPr>
          <p:cNvPr id="38" name="Рисунок 37" descr="https://static7.depositphotos.com/1001065/729/v/950/depositphotos_7297870-stock-illustration-baby-cartoon-faces.jpg"/>
          <p:cNvPicPr/>
          <p:nvPr/>
        </p:nvPicPr>
        <p:blipFill>
          <a:blip r:embed="rId9" cstate="print"/>
          <a:srcRect l="4334" t="36550" r="57895" b="30409"/>
          <a:stretch>
            <a:fillRect/>
          </a:stretch>
        </p:blipFill>
        <p:spPr bwMode="auto">
          <a:xfrm>
            <a:off x="2714613" y="1851704"/>
            <a:ext cx="1000132" cy="928694"/>
          </a:xfrm>
          <a:prstGeom prst="rect">
            <a:avLst/>
          </a:prstGeom>
          <a:noFill/>
          <a:ln w="9525">
            <a:noFill/>
            <a:miter lim="800000"/>
            <a:headEnd/>
            <a:tailEnd/>
          </a:ln>
        </p:spPr>
      </p:pic>
      <p:pic>
        <p:nvPicPr>
          <p:cNvPr id="39" name="Рисунок 38" descr="C:\Users\связной\Documents\все к мо по мнемотехнике\картины по мнемотехнике\стихи\oTxdjcmwOVU.jpg"/>
          <p:cNvPicPr/>
          <p:nvPr/>
        </p:nvPicPr>
        <p:blipFill>
          <a:blip r:embed="rId10"/>
          <a:srcRect l="4752" t="22981" r="76436" b="63479"/>
          <a:stretch>
            <a:fillRect/>
          </a:stretch>
        </p:blipFill>
        <p:spPr bwMode="auto">
          <a:xfrm>
            <a:off x="4004949" y="1893083"/>
            <a:ext cx="976313" cy="857256"/>
          </a:xfrm>
          <a:prstGeom prst="rect">
            <a:avLst/>
          </a:prstGeom>
          <a:noFill/>
          <a:ln w="9525">
            <a:noFill/>
            <a:miter lim="800000"/>
            <a:headEnd/>
            <a:tailEnd/>
          </a:ln>
        </p:spPr>
      </p:pic>
      <p:pic>
        <p:nvPicPr>
          <p:cNvPr id="40" name="Рисунок 39" descr="http://deti.leshii.ru/_nw/0/47101617.gif"/>
          <p:cNvPicPr/>
          <p:nvPr/>
        </p:nvPicPr>
        <p:blipFill>
          <a:blip r:embed="rId11"/>
          <a:srcRect/>
          <a:stretch>
            <a:fillRect/>
          </a:stretch>
        </p:blipFill>
        <p:spPr bwMode="auto">
          <a:xfrm>
            <a:off x="5052700" y="1864133"/>
            <a:ext cx="928694" cy="857256"/>
          </a:xfrm>
          <a:prstGeom prst="rect">
            <a:avLst/>
          </a:prstGeom>
          <a:noFill/>
          <a:ln w="9525">
            <a:noFill/>
            <a:miter lim="800000"/>
            <a:headEnd/>
            <a:tailEnd/>
          </a:ln>
        </p:spPr>
      </p:pic>
      <p:pic>
        <p:nvPicPr>
          <p:cNvPr id="42" name="Рисунок 41" descr="https://avatanplus.com/files/resources/mid/569522f46f7c615236908ae9.png"/>
          <p:cNvPicPr/>
          <p:nvPr/>
        </p:nvPicPr>
        <p:blipFill>
          <a:blip r:embed="rId12" cstate="print"/>
          <a:srcRect/>
          <a:stretch>
            <a:fillRect/>
          </a:stretch>
        </p:blipFill>
        <p:spPr bwMode="auto">
          <a:xfrm>
            <a:off x="257137" y="2964653"/>
            <a:ext cx="857256" cy="928694"/>
          </a:xfrm>
          <a:prstGeom prst="rect">
            <a:avLst/>
          </a:prstGeom>
          <a:noFill/>
          <a:ln w="9525">
            <a:noFill/>
            <a:miter lim="800000"/>
            <a:headEnd/>
            <a:tailEnd/>
          </a:ln>
        </p:spPr>
      </p:pic>
      <p:pic>
        <p:nvPicPr>
          <p:cNvPr id="43" name="Рисунок 42" descr="http://chicagohacksbig.com/images/santa-beard-clipart-new-calendar-template-site-12.gif"/>
          <p:cNvPicPr/>
          <p:nvPr/>
        </p:nvPicPr>
        <p:blipFill>
          <a:blip r:embed="rId13"/>
          <a:srcRect/>
          <a:stretch>
            <a:fillRect/>
          </a:stretch>
        </p:blipFill>
        <p:spPr bwMode="auto">
          <a:xfrm>
            <a:off x="1364426" y="3167085"/>
            <a:ext cx="1000132" cy="928694"/>
          </a:xfrm>
          <a:prstGeom prst="rect">
            <a:avLst/>
          </a:prstGeom>
          <a:noFill/>
          <a:ln w="9525">
            <a:noFill/>
            <a:miter lim="800000"/>
            <a:headEnd/>
            <a:tailEnd/>
          </a:ln>
        </p:spPr>
      </p:pic>
      <p:pic>
        <p:nvPicPr>
          <p:cNvPr id="44" name="Рисунок 43" descr="https://thumbs.dreamstime.com/z/cartoon-surprised-emoticon-illustration-46948169.jpg"/>
          <p:cNvPicPr/>
          <p:nvPr/>
        </p:nvPicPr>
        <p:blipFill>
          <a:blip r:embed="rId14" cstate="print"/>
          <a:srcRect l="-4444" b="5814"/>
          <a:stretch>
            <a:fillRect/>
          </a:stretch>
        </p:blipFill>
        <p:spPr bwMode="auto">
          <a:xfrm>
            <a:off x="2597650" y="3078622"/>
            <a:ext cx="1114425" cy="962025"/>
          </a:xfrm>
          <a:prstGeom prst="rect">
            <a:avLst/>
          </a:prstGeom>
          <a:noFill/>
          <a:ln w="9525">
            <a:noFill/>
            <a:miter lim="800000"/>
            <a:headEnd/>
            <a:tailEnd/>
          </a:ln>
        </p:spPr>
      </p:pic>
      <p:pic>
        <p:nvPicPr>
          <p:cNvPr id="45" name="Рисунок 44" descr="http://images.freeimages.com/images/premium/previews/3002/30026284-christmas-gift.jpg"/>
          <p:cNvPicPr/>
          <p:nvPr/>
        </p:nvPicPr>
        <p:blipFill>
          <a:blip r:embed="rId15" cstate="print"/>
          <a:srcRect l="23313" r="26380"/>
          <a:stretch>
            <a:fillRect/>
          </a:stretch>
        </p:blipFill>
        <p:spPr bwMode="auto">
          <a:xfrm>
            <a:off x="4170539" y="2964653"/>
            <a:ext cx="928694" cy="1000132"/>
          </a:xfrm>
          <a:prstGeom prst="rect">
            <a:avLst/>
          </a:prstGeom>
          <a:noFill/>
          <a:ln w="9525">
            <a:noFill/>
            <a:miter lim="800000"/>
            <a:headEnd/>
            <a:tailEnd/>
          </a:ln>
        </p:spPr>
      </p:pic>
      <p:pic>
        <p:nvPicPr>
          <p:cNvPr id="46" name="Рисунок 45" descr="http://home-ideas.ru/storage/upload_images/2016-12-09/14715/6jpg_original.jpg"/>
          <p:cNvPicPr/>
          <p:nvPr/>
        </p:nvPicPr>
        <p:blipFill>
          <a:blip r:embed="rId16" cstate="print"/>
          <a:srcRect/>
          <a:stretch>
            <a:fillRect/>
          </a:stretch>
        </p:blipFill>
        <p:spPr bwMode="auto">
          <a:xfrm>
            <a:off x="400013" y="4285342"/>
            <a:ext cx="928694" cy="928694"/>
          </a:xfrm>
          <a:prstGeom prst="rect">
            <a:avLst/>
          </a:prstGeom>
          <a:noFill/>
          <a:ln w="9525">
            <a:noFill/>
            <a:miter lim="800000"/>
            <a:headEnd/>
            <a:tailEnd/>
          </a:ln>
        </p:spPr>
      </p:pic>
      <p:pic>
        <p:nvPicPr>
          <p:cNvPr id="47" name="Рисунок 46" descr="https://st.depositphotos.com/1740735/2021/i/950/depositphotos_20218749-stock-photo-lit-light-bulb-isolated-on.jpg"/>
          <p:cNvPicPr/>
          <p:nvPr/>
        </p:nvPicPr>
        <p:blipFill>
          <a:blip r:embed="rId17" cstate="print"/>
          <a:srcRect/>
          <a:stretch>
            <a:fillRect/>
          </a:stretch>
        </p:blipFill>
        <p:spPr bwMode="auto">
          <a:xfrm>
            <a:off x="1554930" y="4232625"/>
            <a:ext cx="904875" cy="952500"/>
          </a:xfrm>
          <a:prstGeom prst="rect">
            <a:avLst/>
          </a:prstGeom>
          <a:noFill/>
          <a:ln w="9525">
            <a:noFill/>
            <a:miter lim="800000"/>
            <a:headEnd/>
            <a:tailEnd/>
          </a:ln>
        </p:spPr>
      </p:pic>
      <p:pic>
        <p:nvPicPr>
          <p:cNvPr id="48" name="Рисунок 47" descr="http://coloring.co.il/wp-content/uploads/Coloring_140531_183.jpg"/>
          <p:cNvPicPr/>
          <p:nvPr/>
        </p:nvPicPr>
        <p:blipFill>
          <a:blip r:embed="rId18"/>
          <a:srcRect l="2060" t="32967" r="64423" b="30357"/>
          <a:stretch>
            <a:fillRect/>
          </a:stretch>
        </p:blipFill>
        <p:spPr bwMode="auto">
          <a:xfrm>
            <a:off x="2959690" y="4285342"/>
            <a:ext cx="1000132" cy="1000132"/>
          </a:xfrm>
          <a:prstGeom prst="rect">
            <a:avLst/>
          </a:prstGeom>
          <a:noFill/>
          <a:ln w="9525">
            <a:noFill/>
            <a:miter lim="800000"/>
            <a:headEnd/>
            <a:tailEnd/>
          </a:ln>
        </p:spPr>
      </p:pic>
      <p:pic>
        <p:nvPicPr>
          <p:cNvPr id="49" name="Рисунок 48" descr="http://www.delphis.ru/files/jrnl_body_images/72/boldireva_13.jpg"/>
          <p:cNvPicPr/>
          <p:nvPr/>
        </p:nvPicPr>
        <p:blipFill>
          <a:blip r:embed="rId19"/>
          <a:srcRect/>
          <a:stretch>
            <a:fillRect/>
          </a:stretch>
        </p:blipFill>
        <p:spPr bwMode="auto">
          <a:xfrm>
            <a:off x="4052568" y="4458892"/>
            <a:ext cx="928694" cy="928694"/>
          </a:xfrm>
          <a:prstGeom prst="rect">
            <a:avLst/>
          </a:prstGeom>
          <a:noFill/>
          <a:ln w="9525">
            <a:noFill/>
            <a:miter lim="800000"/>
            <a:headEnd/>
            <a:tailEnd/>
          </a:ln>
        </p:spPr>
      </p:pic>
      <p:pic>
        <p:nvPicPr>
          <p:cNvPr id="50" name="Рисунок 49" descr="https://static3.depositphotos.com/1006863/240/v/950/depositphotos_2403334-stock-illustration-doodle-kids.jpg"/>
          <p:cNvPicPr/>
          <p:nvPr/>
        </p:nvPicPr>
        <p:blipFill>
          <a:blip r:embed="rId20" cstate="print"/>
          <a:srcRect/>
          <a:stretch>
            <a:fillRect/>
          </a:stretch>
        </p:blipFill>
        <p:spPr bwMode="auto">
          <a:xfrm>
            <a:off x="507170" y="5612322"/>
            <a:ext cx="1214446" cy="1033461"/>
          </a:xfrm>
          <a:prstGeom prst="rect">
            <a:avLst/>
          </a:prstGeom>
          <a:noFill/>
          <a:ln w="9525">
            <a:noFill/>
            <a:miter lim="800000"/>
            <a:headEnd/>
            <a:tailEnd/>
          </a:ln>
        </p:spPr>
      </p:pic>
      <p:pic>
        <p:nvPicPr>
          <p:cNvPr id="51" name="Рисунок 50" descr="http://guguza.ru/_ph/649/265171257.png"/>
          <p:cNvPicPr/>
          <p:nvPr/>
        </p:nvPicPr>
        <p:blipFill>
          <a:blip r:embed="rId21" cstate="print"/>
          <a:srcRect l="3883" t="7692" b="8907"/>
          <a:stretch>
            <a:fillRect/>
          </a:stretch>
        </p:blipFill>
        <p:spPr bwMode="auto">
          <a:xfrm>
            <a:off x="1976488" y="5502775"/>
            <a:ext cx="1143008" cy="1143008"/>
          </a:xfrm>
          <a:prstGeom prst="rect">
            <a:avLst/>
          </a:prstGeom>
          <a:noFill/>
          <a:ln w="9525">
            <a:noFill/>
            <a:miter lim="800000"/>
            <a:headEnd/>
            <a:tailEnd/>
          </a:ln>
        </p:spPr>
      </p:pic>
      <p:pic>
        <p:nvPicPr>
          <p:cNvPr id="52" name="Рисунок 51" descr="https://st2.depositphotos.com/1432405/7843/v/950/depositphotos_78432600-stock-illustration-hot-drinks-forbidden-icon.jpg"/>
          <p:cNvPicPr/>
          <p:nvPr/>
        </p:nvPicPr>
        <p:blipFill>
          <a:blip r:embed="rId22" cstate="print"/>
          <a:srcRect/>
          <a:stretch>
            <a:fillRect/>
          </a:stretch>
        </p:blipFill>
        <p:spPr bwMode="auto">
          <a:xfrm>
            <a:off x="3401678" y="5502775"/>
            <a:ext cx="1133473" cy="1143008"/>
          </a:xfrm>
          <a:prstGeom prst="rect">
            <a:avLst/>
          </a:prstGeom>
          <a:noFill/>
          <a:ln w="9525">
            <a:noFill/>
            <a:miter lim="800000"/>
            <a:headEnd/>
            <a:tailEnd/>
          </a:ln>
        </p:spPr>
      </p:pic>
      <p:pic>
        <p:nvPicPr>
          <p:cNvPr id="26" name="Рисунок 25" descr="C:\Users\связной\Documents\все к мо по мнемотехнике\картины по мнемотехнике\стихи\oTxdjcmwOVU.jpg">
            <a:extLst>
              <a:ext uri="{FF2B5EF4-FFF2-40B4-BE49-F238E27FC236}">
                <a16:creationId xmlns:a16="http://schemas.microsoft.com/office/drawing/2014/main" xmlns="" id="{2723E950-D77E-459D-BF83-B4E149ECBC6B}"/>
              </a:ext>
            </a:extLst>
          </p:cNvPr>
          <p:cNvPicPr/>
          <p:nvPr/>
        </p:nvPicPr>
        <p:blipFill>
          <a:blip r:embed="rId10"/>
          <a:srcRect l="4752" t="22981" r="76436" b="63479"/>
          <a:stretch>
            <a:fillRect/>
          </a:stretch>
        </p:blipFill>
        <p:spPr bwMode="auto">
          <a:xfrm>
            <a:off x="3748078" y="318142"/>
            <a:ext cx="1000132" cy="1072485"/>
          </a:xfrm>
          <a:prstGeom prst="rect">
            <a:avLst/>
          </a:prstGeom>
          <a:noFill/>
          <a:ln w="9525">
            <a:noFill/>
            <a:miter lim="800000"/>
            <a:headEnd/>
            <a:tailEnd/>
          </a:ln>
        </p:spPr>
      </p:pic>
      <p:pic>
        <p:nvPicPr>
          <p:cNvPr id="25" name="Рисунок 24" descr="C:\Users\связной\Documents\25706850-don`t-взгляд.-Глаз-значок-знак.-Видимость.-Красный-запрещающий-знак.-Остановить-символ.-Вектор.jpg"/>
          <p:cNvPicPr/>
          <p:nvPr/>
        </p:nvPicPr>
        <p:blipFill>
          <a:blip r:embed="rId23"/>
          <a:srcRect/>
          <a:stretch>
            <a:fillRect/>
          </a:stretch>
        </p:blipFill>
        <p:spPr bwMode="auto">
          <a:xfrm>
            <a:off x="2428860" y="285728"/>
            <a:ext cx="1104900" cy="10953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
          <p:cNvSpPr>
            <a:spLocks noChangeArrowheads="1"/>
          </p:cNvSpPr>
          <p:nvPr/>
        </p:nvSpPr>
        <p:spPr bwMode="auto">
          <a:xfrm>
            <a:off x="500034" y="357166"/>
            <a:ext cx="8215370" cy="61247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800" b="1"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Как работать с мнемотаблицей:</a:t>
            </a:r>
          </a:p>
          <a:p>
            <a:pPr marL="514350" marR="0" lvl="0" indent="-514350" algn="l" defTabSz="914400" rtl="0" eaLnBrk="1" fontAlgn="base" latinLnBrk="0" hangingPunct="1">
              <a:lnSpc>
                <a:spcPct val="100000"/>
              </a:lnSpc>
              <a:spcBef>
                <a:spcPct val="0"/>
              </a:spcBef>
              <a:spcAft>
                <a:spcPct val="0"/>
              </a:spcAft>
              <a:buClrTx/>
              <a:buSzTx/>
              <a:buFont typeface="+mj-lt"/>
              <a:buAutoNum type="arabicPeriod"/>
              <a:tabLst/>
            </a:pPr>
            <a:r>
              <a:rPr kumimoji="0" lang="ru-RU" sz="28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Выразительно прочитайте стихотворение.</a:t>
            </a:r>
          </a:p>
          <a:p>
            <a:pPr marL="514350" marR="0" lvl="0" indent="-514350" algn="l" defTabSz="914400" rtl="0" eaLnBrk="1" fontAlgn="base" latinLnBrk="0" hangingPunct="1">
              <a:lnSpc>
                <a:spcPct val="100000"/>
              </a:lnSpc>
              <a:spcBef>
                <a:spcPct val="0"/>
              </a:spcBef>
              <a:spcAft>
                <a:spcPct val="0"/>
              </a:spcAft>
              <a:buClrTx/>
              <a:buSzTx/>
              <a:buFont typeface="+mj-lt"/>
              <a:buAutoNum type="arabicPeriod"/>
              <a:tabLst/>
            </a:pPr>
            <a:r>
              <a:rPr kumimoji="0" lang="ru-RU" sz="28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Объясните ребенку непонятные, новые слова.</a:t>
            </a:r>
          </a:p>
          <a:p>
            <a:pPr marL="514350" marR="0" lvl="0" indent="-514350" algn="l" defTabSz="914400" rtl="0" eaLnBrk="1" fontAlgn="base" latinLnBrk="0" hangingPunct="1">
              <a:lnSpc>
                <a:spcPct val="100000"/>
              </a:lnSpc>
              <a:spcBef>
                <a:spcPct val="0"/>
              </a:spcBef>
              <a:spcAft>
                <a:spcPct val="0"/>
              </a:spcAft>
              <a:buClrTx/>
              <a:buSzTx/>
              <a:buFont typeface="+mj-lt"/>
              <a:buAutoNum type="arabicPeriod"/>
              <a:tabLst/>
            </a:pPr>
            <a:r>
              <a:rPr kumimoji="0" lang="ru-RU" sz="28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Рассмотрите таблицу к стихотворению. </a:t>
            </a:r>
            <a:endParaRPr kumimoji="0" lang="ru-RU" sz="2800" b="0" i="0" u="none" strike="noStrike" cap="none" normalizeH="0" baseline="0" dirty="0">
              <a:ln>
                <a:noFill/>
              </a:ln>
              <a:solidFill>
                <a:schemeClr val="tx1"/>
              </a:solidFill>
              <a:effectLst/>
              <a:latin typeface="Times New Roman" pitchFamily="18" charset="0"/>
              <a:cs typeface="Times New Roman" pitchFamily="18" charset="0"/>
            </a:endParaRPr>
          </a:p>
          <a:p>
            <a:pPr marL="514350" marR="0" lvl="0" indent="-514350" algn="l" defTabSz="914400" rtl="0" eaLnBrk="0" fontAlgn="base" latinLnBrk="0" hangingPunct="0">
              <a:lnSpc>
                <a:spcPct val="100000"/>
              </a:lnSpc>
              <a:spcBef>
                <a:spcPct val="0"/>
              </a:spcBef>
              <a:spcAft>
                <a:spcPct val="0"/>
              </a:spcAft>
              <a:buClrTx/>
              <a:buSzTx/>
              <a:buFont typeface="+mj-lt"/>
              <a:buAutoNum type="arabicPeriod"/>
              <a:tabLst/>
            </a:pPr>
            <a:r>
              <a:rPr kumimoji="0" lang="ru-RU" sz="28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Прочитайте стихотворение, показывая ребенку опорные картинки в мнемотаблице.</a:t>
            </a:r>
          </a:p>
          <a:p>
            <a:pPr marL="514350" marR="0" lvl="0" indent="-514350" algn="l" defTabSz="914400" rtl="0" eaLnBrk="0" fontAlgn="base" latinLnBrk="0" hangingPunct="0">
              <a:lnSpc>
                <a:spcPct val="100000"/>
              </a:lnSpc>
              <a:spcBef>
                <a:spcPct val="0"/>
              </a:spcBef>
              <a:spcAft>
                <a:spcPct val="0"/>
              </a:spcAft>
              <a:buClrTx/>
              <a:buSzTx/>
              <a:buFont typeface="+mj-lt"/>
              <a:buAutoNum type="arabicPeriod"/>
              <a:tabLst/>
            </a:pPr>
            <a:r>
              <a:rPr kumimoji="0" lang="ru-RU" sz="28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Предложите ребенку повторить стихотворение по мнемотаблице.</a:t>
            </a:r>
            <a:endParaRPr lang="ru-RU" sz="2800" dirty="0">
              <a:solidFill>
                <a:srgbClr val="000000"/>
              </a:solidFill>
              <a:latin typeface="Times New Roman" pitchFamily="18" charset="0"/>
              <a:ea typeface="Calibri" pitchFamily="34" charset="0"/>
              <a:cs typeface="Times New Roman" pitchFamily="18" charset="0"/>
            </a:endParaRPr>
          </a:p>
          <a:p>
            <a:pPr marL="514350" marR="0" lvl="0" indent="-514350" algn="l" defTabSz="914400" rtl="0" eaLnBrk="0" fontAlgn="base" latinLnBrk="0" hangingPunct="0">
              <a:lnSpc>
                <a:spcPct val="100000"/>
              </a:lnSpc>
              <a:spcBef>
                <a:spcPct val="0"/>
              </a:spcBef>
              <a:spcAft>
                <a:spcPct val="0"/>
              </a:spcAft>
              <a:buClrTx/>
              <a:buSzTx/>
              <a:buFont typeface="+mj-lt"/>
              <a:buAutoNum type="arabicPeriod"/>
              <a:tabLst/>
            </a:pPr>
            <a:r>
              <a:rPr kumimoji="0" lang="ru-RU" sz="28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Предложите ребенку поиграть с мнемотаблицей самостоятельно (можно разрезать </a:t>
            </a:r>
            <a:r>
              <a:rPr kumimoji="0" lang="ru-RU" sz="2800" b="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мнемотаблицу</a:t>
            </a:r>
            <a:r>
              <a:rPr kumimoji="0" lang="ru-RU" sz="28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на части и предложить собрать стихотворение из картинок).</a:t>
            </a:r>
          </a:p>
          <a:p>
            <a:pPr marL="514350" marR="0" lvl="0" indent="-514350" algn="l" defTabSz="914400" rtl="0" eaLnBrk="0" fontAlgn="base" latinLnBrk="0" hangingPunct="0">
              <a:lnSpc>
                <a:spcPct val="100000"/>
              </a:lnSpc>
              <a:spcBef>
                <a:spcPct val="0"/>
              </a:spcBef>
              <a:spcAft>
                <a:spcPct val="0"/>
              </a:spcAft>
              <a:buClrTx/>
              <a:buSzTx/>
              <a:buFont typeface="+mj-lt"/>
              <a:buAutoNum type="arabicPeriod"/>
              <a:tabLst/>
            </a:pPr>
            <a:r>
              <a:rPr kumimoji="0" lang="ru-RU" sz="28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Предложите ребенку прочитать стихотворение без помощи мнемотаблицы.</a:t>
            </a:r>
            <a:endParaRPr kumimoji="0" lang="ru-RU" sz="2800" b="0" i="0" u="none" strike="noStrike" cap="none" normalizeH="0" baseline="0" dirty="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ChangeArrowheads="1"/>
          </p:cNvSpPr>
          <p:nvPr/>
        </p:nvSpPr>
        <p:spPr bwMode="auto">
          <a:xfrm>
            <a:off x="714348" y="785794"/>
            <a:ext cx="8072494" cy="50167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80975" algn="r" defTabSz="914400" rtl="0" eaLnBrk="1" fontAlgn="base" latinLnBrk="0" hangingPunct="1">
              <a:lnSpc>
                <a:spcPct val="100000"/>
              </a:lnSpc>
              <a:spcBef>
                <a:spcPct val="0"/>
              </a:spcBef>
              <a:spcAft>
                <a:spcPct val="0"/>
              </a:spcAft>
              <a:buClrTx/>
              <a:buSzTx/>
              <a:buFontTx/>
              <a:buNone/>
              <a:tabLst/>
            </a:pPr>
            <a:r>
              <a:rPr kumimoji="0" lang="ru-RU" sz="40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«Учите ребёнка, каким - </a:t>
            </a:r>
            <a:r>
              <a:rPr kumimoji="0" lang="ru-RU" sz="4000" b="1"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нибудь</a:t>
            </a:r>
            <a:r>
              <a:rPr kumimoji="0" lang="ru-RU" sz="40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неизвестным ему пяти словам</a:t>
            </a:r>
            <a:endParaRPr kumimoji="0" lang="ru-RU" sz="4000" b="1"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180975" algn="r" defTabSz="914400" rtl="0" eaLnBrk="0" fontAlgn="base" latinLnBrk="0" hangingPunct="0">
              <a:lnSpc>
                <a:spcPct val="100000"/>
              </a:lnSpc>
              <a:spcBef>
                <a:spcPct val="0"/>
              </a:spcBef>
              <a:spcAft>
                <a:spcPct val="0"/>
              </a:spcAft>
              <a:buClrTx/>
              <a:buSzTx/>
              <a:buFontTx/>
              <a:buNone/>
              <a:tabLst/>
            </a:pPr>
            <a:r>
              <a:rPr kumimoji="0" lang="ru-RU" sz="40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 он будет долго и напрасно мучиться, но свяжите двадцать таких слов </a:t>
            </a:r>
            <a:endParaRPr kumimoji="0" lang="ru-RU" sz="4000" b="1"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180975" algn="r" defTabSz="914400" rtl="0" eaLnBrk="0" fontAlgn="base" latinLnBrk="0" hangingPunct="0">
              <a:lnSpc>
                <a:spcPct val="100000"/>
              </a:lnSpc>
              <a:spcBef>
                <a:spcPct val="0"/>
              </a:spcBef>
              <a:spcAft>
                <a:spcPct val="0"/>
              </a:spcAft>
              <a:buClrTx/>
              <a:buSzTx/>
              <a:buFontTx/>
              <a:buNone/>
              <a:tabLst/>
            </a:pPr>
            <a:r>
              <a:rPr kumimoji="0" lang="ru-RU" sz="40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с картинками, и он их усвоит на лету» .</a:t>
            </a:r>
            <a:endParaRPr kumimoji="0" lang="ru-RU" sz="4000" b="1"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180975" algn="r" defTabSz="914400" rtl="0" eaLnBrk="0" fontAlgn="base" latinLnBrk="0" hangingPunct="0">
              <a:lnSpc>
                <a:spcPct val="100000"/>
              </a:lnSpc>
              <a:spcBef>
                <a:spcPct val="0"/>
              </a:spcBef>
              <a:spcAft>
                <a:spcPct val="0"/>
              </a:spcAft>
              <a:buClrTx/>
              <a:buSzTx/>
              <a:buFontTx/>
              <a:buNone/>
              <a:tabLst/>
            </a:pPr>
            <a:r>
              <a:rPr kumimoji="0" lang="ru-RU" sz="40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К . Д. Ушинский.</a:t>
            </a:r>
            <a:endParaRPr kumimoji="0" lang="ru-RU" sz="4000" b="1" i="0" u="none" strike="noStrike" cap="none" normalizeH="0" baseline="0" dirty="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связной\Documents\все к мо по мнемотехнике\картины по мнемотехнике\разное\img15.jpg"/>
          <p:cNvPicPr>
            <a:picLocks noChangeAspect="1" noChangeArrowheads="1"/>
          </p:cNvPicPr>
          <p:nvPr/>
        </p:nvPicPr>
        <p:blipFill>
          <a:blip r:embed="rId2"/>
          <a:srcRect/>
          <a:stretch>
            <a:fillRect/>
          </a:stretch>
        </p:blipFill>
        <p:spPr bwMode="auto">
          <a:xfrm>
            <a:off x="357126" y="214290"/>
            <a:ext cx="8786874" cy="642942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Прямоугольник 31"/>
          <p:cNvSpPr/>
          <p:nvPr/>
        </p:nvSpPr>
        <p:spPr>
          <a:xfrm>
            <a:off x="428596" y="357166"/>
            <a:ext cx="8286808" cy="2308324"/>
          </a:xfrm>
          <a:prstGeom prst="rect">
            <a:avLst/>
          </a:prstGeom>
        </p:spPr>
        <p:txBody>
          <a:bodyPr wrap="square">
            <a:spAutoFit/>
          </a:bodyPr>
          <a:lstStyle/>
          <a:p>
            <a:r>
              <a:rPr lang="ru-RU" sz="2400" b="1" dirty="0">
                <a:latin typeface="Times New Roman" pitchFamily="18" charset="0"/>
                <a:cs typeface="Times New Roman" pitchFamily="18" charset="0"/>
              </a:rPr>
              <a:t>Суть методики заключается в том, что на каждое слово или маленькое словосочетание придумывается картинка – символ, изображающий действие или предмет; таким образом, все стихотворение зарисовывается схематически. Такие  задания значительно облегчают детям поиск и запоминание слов. </a:t>
            </a:r>
          </a:p>
        </p:txBody>
      </p:sp>
      <p:pic>
        <p:nvPicPr>
          <p:cNvPr id="33" name="Рисунок 32" descr="C:\Users\связной\Documents\все к мо по мнемотехнике\картины по мнемотехнике\разное\slide_13.jpg"/>
          <p:cNvPicPr/>
          <p:nvPr/>
        </p:nvPicPr>
        <p:blipFill>
          <a:blip r:embed="rId2"/>
          <a:srcRect l="69846" t="18162" r="6351" b="32105"/>
          <a:stretch>
            <a:fillRect/>
          </a:stretch>
        </p:blipFill>
        <p:spPr bwMode="auto">
          <a:xfrm>
            <a:off x="2411760" y="2842971"/>
            <a:ext cx="4320480" cy="3600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Rectangle 4"/>
          <p:cNvSpPr>
            <a:spLocks noChangeArrowheads="1"/>
          </p:cNvSpPr>
          <p:nvPr/>
        </p:nvSpPr>
        <p:spPr bwMode="auto">
          <a:xfrm>
            <a:off x="500034" y="214290"/>
            <a:ext cx="8215370"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539750" algn="l"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Основное место в работе с детьми занимает использование в качестве дидактического материала </a:t>
            </a:r>
            <a:r>
              <a:rPr kumimoji="0" lang="ru-RU" sz="2400" b="1"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мнемотаблиц</a:t>
            </a:r>
            <a:r>
              <a:rPr kumimoji="0" lang="ru-RU" sz="24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endParaRPr kumimoji="0" lang="ru-RU" sz="2400" b="1"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539750" algn="l" defTabSz="914400" rtl="0" eaLnBrk="0" fontAlgn="base" latinLnBrk="0" hangingPunct="0">
              <a:lnSpc>
                <a:spcPct val="100000"/>
              </a:lnSpc>
              <a:spcBef>
                <a:spcPct val="0"/>
              </a:spcBef>
              <a:spcAft>
                <a:spcPct val="0"/>
              </a:spcAft>
              <a:buClrTx/>
              <a:buSzTx/>
              <a:buFontTx/>
              <a:buNone/>
              <a:tabLst/>
            </a:pPr>
            <a:r>
              <a:rPr kumimoji="0" lang="ru-RU" sz="2400" b="1"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Мнемотаблица</a:t>
            </a:r>
            <a:r>
              <a:rPr kumimoji="0" lang="ru-RU" sz="2400" b="1"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 это схема, в которую заложена определенная информация.</a:t>
            </a:r>
            <a:endParaRPr kumimoji="0" lang="ru-RU" sz="2400" b="1" i="0" u="none" strike="noStrike" cap="none" normalizeH="0" baseline="0" dirty="0">
              <a:ln>
                <a:noFill/>
              </a:ln>
              <a:solidFill>
                <a:schemeClr val="tx1"/>
              </a:solidFill>
              <a:effectLst/>
              <a:latin typeface="Times New Roman" pitchFamily="18" charset="0"/>
              <a:cs typeface="Times New Roman" pitchFamily="18" charset="0"/>
            </a:endParaRPr>
          </a:p>
        </p:txBody>
      </p:sp>
      <p:pic>
        <p:nvPicPr>
          <p:cNvPr id="7" name="Рисунок 6" descr="https://i.mycdn.me/image?id=816728330021&amp;t=0&amp;plc=WEB&amp;tkn=*sN1JqhnffN0Oqu-h0oqTMsM4ujs"/>
          <p:cNvPicPr/>
          <p:nvPr/>
        </p:nvPicPr>
        <p:blipFill>
          <a:blip r:embed="rId2"/>
          <a:srcRect/>
          <a:stretch>
            <a:fillRect/>
          </a:stretch>
        </p:blipFill>
        <p:spPr bwMode="auto">
          <a:xfrm>
            <a:off x="571472" y="2214554"/>
            <a:ext cx="8286807" cy="435771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634180" y="116632"/>
            <a:ext cx="7610227" cy="800219"/>
          </a:xfrm>
          <a:prstGeom prst="rect">
            <a:avLst/>
          </a:prstGeom>
        </p:spPr>
        <p:txBody>
          <a:bodyPr wrap="square">
            <a:spAutoFit/>
          </a:bodyPr>
          <a:lstStyle/>
          <a:p>
            <a:pPr lvl="0" algn="ctr" fontAlgn="base">
              <a:spcBef>
                <a:spcPct val="0"/>
              </a:spcBef>
              <a:spcAft>
                <a:spcPct val="0"/>
              </a:spcAft>
            </a:pPr>
            <a:r>
              <a:rPr kumimoji="0" lang="ru-RU" sz="2200" b="1" i="0" u="none" strike="noStrike" cap="none" normalizeH="0" baseline="0" dirty="0">
                <a:ln>
                  <a:noFill/>
                </a:ln>
                <a:solidFill>
                  <a:schemeClr val="tx1"/>
                </a:solidFill>
                <a:effectLst/>
                <a:latin typeface="Arial" pitchFamily="34" charset="0"/>
                <a:ea typeface="Times New Roman" pitchFamily="18" charset="0"/>
                <a:cs typeface="Arial" pitchFamily="34" charset="0"/>
              </a:rPr>
              <a:t/>
            </a:r>
            <a:br>
              <a:rPr kumimoji="0" lang="ru-RU" sz="2200" b="1" i="0" u="none" strike="noStrike" cap="none" normalizeH="0" baseline="0" dirty="0">
                <a:ln>
                  <a:noFill/>
                </a:ln>
                <a:solidFill>
                  <a:schemeClr val="tx1"/>
                </a:solidFill>
                <a:effectLst/>
                <a:latin typeface="Arial" pitchFamily="34" charset="0"/>
                <a:ea typeface="Times New Roman" pitchFamily="18" charset="0"/>
                <a:cs typeface="Arial" pitchFamily="34" charset="0"/>
              </a:rPr>
            </a:br>
            <a:r>
              <a:rPr lang="ru-RU" sz="2400" b="1" dirty="0" smtClean="0">
                <a:solidFill>
                  <a:srgbClr val="FF0000"/>
                </a:solidFill>
                <a:latin typeface="Times New Roman" pitchFamily="18" charset="0"/>
                <a:ea typeface="Times New Roman" pitchFamily="18" charset="0"/>
                <a:cs typeface="Times New Roman" pitchFamily="18" charset="0"/>
              </a:rPr>
              <a:t>Этапы работы со </a:t>
            </a:r>
            <a:r>
              <a:rPr kumimoji="0" lang="ru-RU" sz="24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стихотворением </a:t>
            </a:r>
            <a:endParaRPr lang="ru-RU" sz="2400" b="1" dirty="0">
              <a:solidFill>
                <a:srgbClr val="FF0000"/>
              </a:solidFill>
              <a:latin typeface="Times New Roman" pitchFamily="18" charset="0"/>
              <a:cs typeface="Times New Roman" pitchFamily="18" charset="0"/>
            </a:endParaRPr>
          </a:p>
        </p:txBody>
      </p:sp>
      <p:sp>
        <p:nvSpPr>
          <p:cNvPr id="11265" name="Rectangle 1"/>
          <p:cNvSpPr>
            <a:spLocks noChangeArrowheads="1"/>
          </p:cNvSpPr>
          <p:nvPr/>
        </p:nvSpPr>
        <p:spPr bwMode="auto">
          <a:xfrm>
            <a:off x="634180" y="916851"/>
            <a:ext cx="7858180"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marR="0" lvl="0" indent="-457200" algn="l" defTabSz="914400" rtl="0" eaLnBrk="1" fontAlgn="base" latinLnBrk="0" hangingPunct="1">
              <a:lnSpc>
                <a:spcPct val="100000"/>
              </a:lnSpc>
              <a:spcBef>
                <a:spcPct val="0"/>
              </a:spcBef>
              <a:spcAft>
                <a:spcPct val="0"/>
              </a:spcAft>
              <a:buClrTx/>
              <a:buSzTx/>
              <a:buFont typeface="+mj-lt"/>
              <a:buAutoNum type="arabicPeriod"/>
              <a:tabLst/>
            </a:pPr>
            <a:r>
              <a:rPr kumimoji="0" lang="ru-RU" sz="2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Подбираем стихотворение</a:t>
            </a:r>
            <a:r>
              <a:rPr kumimoji="0" lang="ru-RU" sz="24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a:t>
            </a:r>
            <a:endParaRPr kumimoji="0" lang="ru-RU" sz="2400" b="0" i="0" u="none" strike="noStrike" cap="none" normalizeH="0" baseline="0" dirty="0">
              <a:ln>
                <a:noFill/>
              </a:ln>
              <a:solidFill>
                <a:schemeClr val="tx1"/>
              </a:solidFill>
              <a:effectLst/>
              <a:latin typeface="Times New Roman" pitchFamily="18" charset="0"/>
              <a:cs typeface="Times New Roman" pitchFamily="18" charset="0"/>
            </a:endParaRPr>
          </a:p>
          <a:p>
            <a:pPr marL="457200" marR="0" lvl="0" indent="-457200" algn="l" defTabSz="914400" rtl="0" eaLnBrk="0" fontAlgn="base" latinLnBrk="0" hangingPunct="0">
              <a:lnSpc>
                <a:spcPct val="100000"/>
              </a:lnSpc>
              <a:spcBef>
                <a:spcPct val="0"/>
              </a:spcBef>
              <a:spcAft>
                <a:spcPct val="0"/>
              </a:spcAft>
              <a:buClrTx/>
              <a:buSzTx/>
              <a:buFont typeface="+mj-lt"/>
              <a:buAutoNum type="arabicPeriod"/>
              <a:tabLst/>
            </a:pPr>
            <a:r>
              <a:rPr kumimoji="0" lang="ru-RU" sz="2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Разбиваем </a:t>
            </a:r>
            <a:r>
              <a:rPr kumimoji="0" lang="ru-RU" sz="24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стихотворение для удобства на блоки по две или четыре строчки для облегчения запоминания. </a:t>
            </a:r>
            <a:endParaRPr kumimoji="0" lang="ru-RU" sz="2400" b="0" i="0" u="none" strike="noStrike" cap="none" normalizeH="0" baseline="0" dirty="0">
              <a:ln>
                <a:noFill/>
              </a:ln>
              <a:solidFill>
                <a:schemeClr val="tx1"/>
              </a:solidFill>
              <a:effectLst/>
              <a:latin typeface="Times New Roman" pitchFamily="18" charset="0"/>
              <a:cs typeface="Times New Roman" pitchFamily="18" charset="0"/>
            </a:endParaRPr>
          </a:p>
          <a:p>
            <a:pPr marL="457200" marR="0" lvl="0" indent="-457200" algn="l" defTabSz="914400" rtl="0" eaLnBrk="0" fontAlgn="base" latinLnBrk="0" hangingPunct="0">
              <a:lnSpc>
                <a:spcPct val="100000"/>
              </a:lnSpc>
              <a:spcBef>
                <a:spcPct val="0"/>
              </a:spcBef>
              <a:spcAft>
                <a:spcPct val="0"/>
              </a:spcAft>
              <a:buClrTx/>
              <a:buSzTx/>
              <a:buFont typeface="+mj-lt"/>
              <a:buAutoNum type="arabicPeriod"/>
              <a:tabLst/>
            </a:pPr>
            <a:r>
              <a:rPr kumimoji="0" lang="ru-RU" sz="24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ru-RU" sz="2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Рисуем  </a:t>
            </a:r>
            <a:r>
              <a:rPr kumimoji="0" lang="ru-RU" sz="24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возникшие образы на листе бумаги на каждый блок стихотворения. Для выполнения этой задачи можно нарисовать табличку для картинок, можно сложить лист бумаги на четыре или восемь частей. Все зависит от того, как удобнее.</a:t>
            </a:r>
            <a:endParaRPr kumimoji="0" lang="ru-RU" sz="2400" b="0" i="0" u="none" strike="noStrike" cap="none" normalizeH="0" baseline="0" dirty="0">
              <a:ln>
                <a:noFill/>
              </a:ln>
              <a:solidFill>
                <a:schemeClr val="tx1"/>
              </a:solidFill>
              <a:effectLst/>
              <a:latin typeface="Times New Roman" pitchFamily="18" charset="0"/>
              <a:cs typeface="Times New Roman" pitchFamily="18" charset="0"/>
            </a:endParaRPr>
          </a:p>
          <a:p>
            <a:pPr marL="457200" marR="0" lvl="0" indent="-457200" algn="l" defTabSz="914400" rtl="0" eaLnBrk="0" fontAlgn="base" latinLnBrk="0" hangingPunct="0">
              <a:lnSpc>
                <a:spcPct val="100000"/>
              </a:lnSpc>
              <a:spcBef>
                <a:spcPct val="0"/>
              </a:spcBef>
              <a:spcAft>
                <a:spcPct val="0"/>
              </a:spcAft>
              <a:buClrTx/>
              <a:buSzTx/>
              <a:buFont typeface="+mj-lt"/>
              <a:buAutoNum type="arabicPeriod"/>
              <a:tabLst/>
            </a:pPr>
            <a:r>
              <a:rPr kumimoji="0" lang="ru-RU" sz="2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После </a:t>
            </a:r>
            <a:r>
              <a:rPr kumimoji="0" lang="ru-RU" sz="24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этого, попросить ребенка рассказать стихотворение, используя только ассоциации, то есть нарисованные картинки.</a:t>
            </a:r>
            <a:endParaRPr kumimoji="0" lang="ru-RU" sz="2400" b="0" i="0" u="none" strike="noStrike" cap="none" normalizeH="0" baseline="0" dirty="0">
              <a:ln>
                <a:noFill/>
              </a:ln>
              <a:solidFill>
                <a:schemeClr val="tx1"/>
              </a:solidFill>
              <a:effectLst/>
              <a:latin typeface="Times New Roman" pitchFamily="18" charset="0"/>
              <a:cs typeface="Times New Roman" pitchFamily="18" charset="0"/>
            </a:endParaRPr>
          </a:p>
          <a:p>
            <a:pPr marL="457200" marR="0" lvl="0" indent="-457200" algn="l" defTabSz="914400" rtl="0" eaLnBrk="0" fontAlgn="base" latinLnBrk="0" hangingPunct="0">
              <a:lnSpc>
                <a:spcPct val="100000"/>
              </a:lnSpc>
              <a:spcBef>
                <a:spcPct val="0"/>
              </a:spcBef>
              <a:spcAft>
                <a:spcPct val="0"/>
              </a:spcAft>
              <a:buClrTx/>
              <a:buSzTx/>
              <a:buFont typeface="+mj-lt"/>
              <a:buAutoNum type="arabicPeriod"/>
              <a:tabLst/>
            </a:pPr>
            <a:r>
              <a:rPr kumimoji="0" lang="ru-RU" sz="2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Заключительный </a:t>
            </a:r>
            <a:r>
              <a:rPr kumimoji="0" lang="ru-RU" sz="24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этап – рассказ стихотворения ребенком без помощи картинок, только с помощью воспоминания нарисованных образов</a:t>
            </a:r>
            <a:r>
              <a:rPr kumimoji="0" lang="ru-RU" sz="2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endParaRPr kumimoji="0" lang="ru-RU" sz="2000" b="0" i="0" u="none" strike="noStrike" cap="none" normalizeH="0" baseline="0" dirty="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86000" y="428605"/>
            <a:ext cx="4572000" cy="6186309"/>
          </a:xfrm>
          <a:prstGeom prst="rect">
            <a:avLst/>
          </a:prstGeom>
        </p:spPr>
        <p:txBody>
          <a:bodyPr wrap="square">
            <a:spAutoFit/>
          </a:bodyPr>
          <a:lstStyle/>
          <a:p>
            <a:pPr lvl="0" algn="ctr" fontAlgn="base">
              <a:spcBef>
                <a:spcPct val="0"/>
              </a:spcBef>
              <a:spcAft>
                <a:spcPct val="0"/>
              </a:spcAft>
            </a:pPr>
            <a:r>
              <a:rPr kumimoji="0" lang="ru-RU" sz="2200" b="1" i="0" u="none" strike="noStrike" cap="none" normalizeH="0" baseline="0" dirty="0">
                <a:ln>
                  <a:noFill/>
                </a:ln>
                <a:solidFill>
                  <a:srgbClr val="7030A0"/>
                </a:solidFill>
                <a:effectLst/>
                <a:latin typeface="Times New Roman" pitchFamily="18" charset="0"/>
                <a:ea typeface="Times New Roman" pitchFamily="18" charset="0"/>
                <a:cs typeface="Times New Roman" pitchFamily="18" charset="0"/>
              </a:rPr>
              <a:t>Зимний гость</a:t>
            </a:r>
          </a:p>
          <a:p>
            <a:pPr lvl="0" algn="ctr" eaLnBrk="0" fontAlgn="base" hangingPunct="0">
              <a:spcBef>
                <a:spcPct val="0"/>
              </a:spcBef>
              <a:spcAft>
                <a:spcPct val="0"/>
              </a:spcAft>
            </a:pPr>
            <a:r>
              <a:rPr kumimoji="0" lang="ru-RU" sz="2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Мы </a:t>
            </a:r>
            <a:r>
              <a:rPr kumimoji="0" lang="ru-RU" sz="22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весной его не встретим,</a:t>
            </a:r>
            <a:br>
              <a:rPr kumimoji="0" lang="ru-RU" sz="22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br>
            <a:r>
              <a:rPr kumimoji="0" lang="ru-RU" sz="22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Он и летом не придет,</a:t>
            </a:r>
            <a:br>
              <a:rPr kumimoji="0" lang="ru-RU" sz="22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br>
            <a:r>
              <a:rPr kumimoji="0" lang="ru-RU" sz="2200" b="1" i="0" u="none" strike="noStrike" cap="none" normalizeH="0" baseline="0" dirty="0">
                <a:ln>
                  <a:noFill/>
                </a:ln>
                <a:solidFill>
                  <a:srgbClr val="C00000"/>
                </a:solidFill>
                <a:effectLst/>
                <a:latin typeface="Times New Roman" pitchFamily="18" charset="0"/>
                <a:ea typeface="Times New Roman" pitchFamily="18" charset="0"/>
                <a:cs typeface="Times New Roman" pitchFamily="18" charset="0"/>
              </a:rPr>
              <a:t>Но зимою к нашим детям</a:t>
            </a:r>
            <a:br>
              <a:rPr kumimoji="0" lang="ru-RU" sz="2200" b="1" i="0" u="none" strike="noStrike" cap="none" normalizeH="0" baseline="0" dirty="0">
                <a:ln>
                  <a:noFill/>
                </a:ln>
                <a:solidFill>
                  <a:srgbClr val="C00000"/>
                </a:solidFill>
                <a:effectLst/>
                <a:latin typeface="Times New Roman" pitchFamily="18" charset="0"/>
                <a:ea typeface="Times New Roman" pitchFamily="18" charset="0"/>
                <a:cs typeface="Times New Roman" pitchFamily="18" charset="0"/>
              </a:rPr>
            </a:br>
            <a:r>
              <a:rPr kumimoji="0" lang="ru-RU" sz="2200" b="1" i="0" u="none" strike="noStrike" cap="none" normalizeH="0" baseline="0" dirty="0">
                <a:ln>
                  <a:noFill/>
                </a:ln>
                <a:solidFill>
                  <a:srgbClr val="C00000"/>
                </a:solidFill>
                <a:effectLst/>
                <a:latin typeface="Times New Roman" pitchFamily="18" charset="0"/>
                <a:ea typeface="Times New Roman" pitchFamily="18" charset="0"/>
                <a:cs typeface="Times New Roman" pitchFamily="18" charset="0"/>
              </a:rPr>
              <a:t>Он приходит каждый год.</a:t>
            </a:r>
            <a:br>
              <a:rPr kumimoji="0" lang="ru-RU" sz="2200" b="1" i="0" u="none" strike="noStrike" cap="none" normalizeH="0" baseline="0" dirty="0">
                <a:ln>
                  <a:noFill/>
                </a:ln>
                <a:solidFill>
                  <a:srgbClr val="C00000"/>
                </a:solidFill>
                <a:effectLst/>
                <a:latin typeface="Times New Roman" pitchFamily="18" charset="0"/>
                <a:ea typeface="Times New Roman" pitchFamily="18" charset="0"/>
                <a:cs typeface="Times New Roman" pitchFamily="18" charset="0"/>
              </a:rPr>
            </a:br>
            <a:r>
              <a:rPr kumimoji="0" lang="ru-RU" sz="2200" b="1" i="0" u="none" strike="noStrike" cap="none" normalizeH="0" baseline="0" dirty="0">
                <a:ln>
                  <a:noFill/>
                </a:ln>
                <a:solidFill>
                  <a:srgbClr val="002060"/>
                </a:solidFill>
                <a:effectLst/>
                <a:latin typeface="Times New Roman" pitchFamily="18" charset="0"/>
                <a:ea typeface="Times New Roman" pitchFamily="18" charset="0"/>
                <a:cs typeface="Times New Roman" pitchFamily="18" charset="0"/>
              </a:rPr>
              <a:t>У него румянец яркий,</a:t>
            </a:r>
            <a:br>
              <a:rPr kumimoji="0" lang="ru-RU" sz="2200" b="1" i="0" u="none" strike="noStrike" cap="none" normalizeH="0" baseline="0" dirty="0">
                <a:ln>
                  <a:noFill/>
                </a:ln>
                <a:solidFill>
                  <a:srgbClr val="002060"/>
                </a:solidFill>
                <a:effectLst/>
                <a:latin typeface="Times New Roman" pitchFamily="18" charset="0"/>
                <a:ea typeface="Times New Roman" pitchFamily="18" charset="0"/>
                <a:cs typeface="Times New Roman" pitchFamily="18" charset="0"/>
              </a:rPr>
            </a:br>
            <a:r>
              <a:rPr kumimoji="0" lang="ru-RU" sz="2200" b="1" i="0" u="none" strike="noStrike" cap="none" normalizeH="0" baseline="0" dirty="0">
                <a:ln>
                  <a:noFill/>
                </a:ln>
                <a:solidFill>
                  <a:srgbClr val="002060"/>
                </a:solidFill>
                <a:effectLst/>
                <a:latin typeface="Times New Roman" pitchFamily="18" charset="0"/>
                <a:ea typeface="Times New Roman" pitchFamily="18" charset="0"/>
                <a:cs typeface="Times New Roman" pitchFamily="18" charset="0"/>
              </a:rPr>
              <a:t>Борода, как белый мех,</a:t>
            </a:r>
            <a:br>
              <a:rPr kumimoji="0" lang="ru-RU" sz="2200" b="1" i="0" u="none" strike="noStrike" cap="none" normalizeH="0" baseline="0" dirty="0">
                <a:ln>
                  <a:noFill/>
                </a:ln>
                <a:solidFill>
                  <a:srgbClr val="002060"/>
                </a:solidFill>
                <a:effectLst/>
                <a:latin typeface="Times New Roman" pitchFamily="18" charset="0"/>
                <a:ea typeface="Times New Roman" pitchFamily="18" charset="0"/>
                <a:cs typeface="Times New Roman" pitchFamily="18" charset="0"/>
              </a:rPr>
            </a:br>
            <a:r>
              <a:rPr kumimoji="0" lang="ru-RU" sz="2200" b="1" i="0" u="none" strike="noStrike" cap="none" normalizeH="0" baseline="0" dirty="0">
                <a:ln>
                  <a:noFill/>
                </a:ln>
                <a:solidFill>
                  <a:srgbClr val="002060"/>
                </a:solidFill>
                <a:effectLst/>
                <a:latin typeface="Times New Roman" pitchFamily="18" charset="0"/>
                <a:ea typeface="Times New Roman" pitchFamily="18" charset="0"/>
                <a:cs typeface="Times New Roman" pitchFamily="18" charset="0"/>
              </a:rPr>
              <a:t>Интересные подарки</a:t>
            </a:r>
            <a:br>
              <a:rPr kumimoji="0" lang="ru-RU" sz="2200" b="1" i="0" u="none" strike="noStrike" cap="none" normalizeH="0" baseline="0" dirty="0">
                <a:ln>
                  <a:noFill/>
                </a:ln>
                <a:solidFill>
                  <a:srgbClr val="002060"/>
                </a:solidFill>
                <a:effectLst/>
                <a:latin typeface="Times New Roman" pitchFamily="18" charset="0"/>
                <a:ea typeface="Times New Roman" pitchFamily="18" charset="0"/>
                <a:cs typeface="Times New Roman" pitchFamily="18" charset="0"/>
              </a:rPr>
            </a:br>
            <a:r>
              <a:rPr kumimoji="0" lang="ru-RU" sz="2200" b="1" i="0" u="none" strike="noStrike" cap="none" normalizeH="0" baseline="0" dirty="0">
                <a:ln>
                  <a:noFill/>
                </a:ln>
                <a:solidFill>
                  <a:srgbClr val="002060"/>
                </a:solidFill>
                <a:effectLst/>
                <a:latin typeface="Times New Roman" pitchFamily="18" charset="0"/>
                <a:ea typeface="Times New Roman" pitchFamily="18" charset="0"/>
                <a:cs typeface="Times New Roman" pitchFamily="18" charset="0"/>
              </a:rPr>
              <a:t>Приготовит он для всех.</a:t>
            </a:r>
            <a:r>
              <a:rPr kumimoji="0" lang="ru-RU" sz="22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r>
            <a:br>
              <a:rPr kumimoji="0" lang="ru-RU" sz="22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br>
            <a:r>
              <a:rPr kumimoji="0" lang="ru-RU" sz="2200" b="1" i="0"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rPr>
              <a:t>С Новым годом поздравляя,</a:t>
            </a:r>
            <a:br>
              <a:rPr kumimoji="0" lang="ru-RU" sz="2200" b="1" i="0"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rPr>
            </a:br>
            <a:r>
              <a:rPr kumimoji="0" lang="ru-RU" sz="2200" b="1" i="0"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rPr>
              <a:t>Елку пышную зажжет,</a:t>
            </a:r>
            <a:r>
              <a:rPr kumimoji="0" lang="ru-RU" sz="22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r>
            <a:br>
              <a:rPr kumimoji="0" lang="ru-RU" sz="22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br>
            <a:r>
              <a:rPr kumimoji="0" lang="ru-RU" sz="2200" b="1" i="0" u="none" strike="noStrike" cap="none" normalizeH="0" baseline="0" dirty="0">
                <a:ln>
                  <a:noFill/>
                </a:ln>
                <a:solidFill>
                  <a:srgbClr val="008000"/>
                </a:solidFill>
                <a:effectLst/>
                <a:latin typeface="Times New Roman" pitchFamily="18" charset="0"/>
                <a:ea typeface="Times New Roman" pitchFamily="18" charset="0"/>
                <a:cs typeface="Times New Roman" pitchFamily="18" charset="0"/>
              </a:rPr>
              <a:t>Ребятишек забавляя,</a:t>
            </a:r>
            <a:br>
              <a:rPr kumimoji="0" lang="ru-RU" sz="2200" b="1" i="0" u="none" strike="noStrike" cap="none" normalizeH="0" baseline="0" dirty="0">
                <a:ln>
                  <a:noFill/>
                </a:ln>
                <a:solidFill>
                  <a:srgbClr val="008000"/>
                </a:solidFill>
                <a:effectLst/>
                <a:latin typeface="Times New Roman" pitchFamily="18" charset="0"/>
                <a:ea typeface="Times New Roman" pitchFamily="18" charset="0"/>
                <a:cs typeface="Times New Roman" pitchFamily="18" charset="0"/>
              </a:rPr>
            </a:br>
            <a:r>
              <a:rPr kumimoji="0" lang="ru-RU" sz="2200" b="1" i="0" u="none" strike="noStrike" cap="none" normalizeH="0" baseline="0" dirty="0">
                <a:ln>
                  <a:noFill/>
                </a:ln>
                <a:solidFill>
                  <a:srgbClr val="008000"/>
                </a:solidFill>
                <a:effectLst/>
                <a:latin typeface="Times New Roman" pitchFamily="18" charset="0"/>
                <a:ea typeface="Times New Roman" pitchFamily="18" charset="0"/>
                <a:cs typeface="Times New Roman" pitchFamily="18" charset="0"/>
              </a:rPr>
              <a:t>Встанет с нами в хоровод.</a:t>
            </a:r>
            <a:r>
              <a:rPr kumimoji="0" lang="ru-RU" sz="22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r>
            <a:br>
              <a:rPr kumimoji="0" lang="ru-RU" sz="22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br>
            <a:r>
              <a:rPr kumimoji="0" lang="ru-RU" sz="2200" b="1" i="0" u="none" strike="noStrike" cap="none" normalizeH="0" baseline="0" dirty="0">
                <a:ln>
                  <a:noFill/>
                </a:ln>
                <a:solidFill>
                  <a:srgbClr val="990099"/>
                </a:solidFill>
                <a:effectLst/>
                <a:latin typeface="Times New Roman" pitchFamily="18" charset="0"/>
                <a:ea typeface="Times New Roman" pitchFamily="18" charset="0"/>
                <a:cs typeface="Times New Roman" pitchFamily="18" charset="0"/>
              </a:rPr>
              <a:t>Дружно мы его встречаем,</a:t>
            </a:r>
            <a:br>
              <a:rPr kumimoji="0" lang="ru-RU" sz="2200" b="1" i="0" u="none" strike="noStrike" cap="none" normalizeH="0" baseline="0" dirty="0">
                <a:ln>
                  <a:noFill/>
                </a:ln>
                <a:solidFill>
                  <a:srgbClr val="990099"/>
                </a:solidFill>
                <a:effectLst/>
                <a:latin typeface="Times New Roman" pitchFamily="18" charset="0"/>
                <a:ea typeface="Times New Roman" pitchFamily="18" charset="0"/>
                <a:cs typeface="Times New Roman" pitchFamily="18" charset="0"/>
              </a:rPr>
            </a:br>
            <a:r>
              <a:rPr kumimoji="0" lang="ru-RU" sz="2200" b="1" i="0" u="none" strike="noStrike" cap="none" normalizeH="0" baseline="0" dirty="0">
                <a:ln>
                  <a:noFill/>
                </a:ln>
                <a:solidFill>
                  <a:srgbClr val="990099"/>
                </a:solidFill>
                <a:effectLst/>
                <a:latin typeface="Times New Roman" pitchFamily="18" charset="0"/>
                <a:ea typeface="Times New Roman" pitchFamily="18" charset="0"/>
                <a:cs typeface="Times New Roman" pitchFamily="18" charset="0"/>
              </a:rPr>
              <a:t>Мы большие с ним друзья…</a:t>
            </a:r>
            <a:br>
              <a:rPr kumimoji="0" lang="ru-RU" sz="2200" b="1" i="0" u="none" strike="noStrike" cap="none" normalizeH="0" baseline="0" dirty="0">
                <a:ln>
                  <a:noFill/>
                </a:ln>
                <a:solidFill>
                  <a:srgbClr val="990099"/>
                </a:solidFill>
                <a:effectLst/>
                <a:latin typeface="Times New Roman" pitchFamily="18" charset="0"/>
                <a:ea typeface="Times New Roman" pitchFamily="18" charset="0"/>
                <a:cs typeface="Times New Roman" pitchFamily="18" charset="0"/>
              </a:rPr>
            </a:br>
            <a:r>
              <a:rPr kumimoji="0" lang="ru-RU" sz="2200" b="1" i="0" u="none" strike="noStrike" cap="none" normalizeH="0" baseline="0" dirty="0">
                <a:ln>
                  <a:noFill/>
                </a:ln>
                <a:solidFill>
                  <a:srgbClr val="990099"/>
                </a:solidFill>
                <a:effectLst/>
                <a:latin typeface="Times New Roman" pitchFamily="18" charset="0"/>
                <a:ea typeface="Times New Roman" pitchFamily="18" charset="0"/>
                <a:cs typeface="Times New Roman" pitchFamily="18" charset="0"/>
              </a:rPr>
              <a:t>Но поить горячим чаем</a:t>
            </a:r>
            <a:r>
              <a:rPr kumimoji="0" lang="ru-RU" sz="2200" b="0" i="0" u="none" strike="noStrike" cap="none" normalizeH="0" baseline="0" dirty="0">
                <a:ln>
                  <a:noFill/>
                </a:ln>
                <a:solidFill>
                  <a:srgbClr val="990099"/>
                </a:solidFill>
                <a:effectLst/>
                <a:latin typeface="Times New Roman" pitchFamily="18" charset="0"/>
                <a:ea typeface="Times New Roman" pitchFamily="18" charset="0"/>
                <a:cs typeface="Times New Roman" pitchFamily="18" charset="0"/>
              </a:rPr>
              <a:t/>
            </a:r>
            <a:br>
              <a:rPr kumimoji="0" lang="ru-RU" sz="2200" b="0" i="0" u="none" strike="noStrike" cap="none" normalizeH="0" baseline="0" dirty="0">
                <a:ln>
                  <a:noFill/>
                </a:ln>
                <a:solidFill>
                  <a:srgbClr val="990099"/>
                </a:solidFill>
                <a:effectLst/>
                <a:latin typeface="Times New Roman" pitchFamily="18" charset="0"/>
                <a:ea typeface="Times New Roman" pitchFamily="18" charset="0"/>
                <a:cs typeface="Times New Roman" pitchFamily="18" charset="0"/>
              </a:rPr>
            </a:br>
            <a:r>
              <a:rPr kumimoji="0" lang="ru-RU" sz="2200" b="1" i="0" u="none" strike="noStrike" cap="none" normalizeH="0" baseline="0" dirty="0">
                <a:ln>
                  <a:noFill/>
                </a:ln>
                <a:solidFill>
                  <a:srgbClr val="990099"/>
                </a:solidFill>
                <a:effectLst/>
                <a:latin typeface="Times New Roman" pitchFamily="18" charset="0"/>
                <a:ea typeface="Times New Roman" pitchFamily="18" charset="0"/>
                <a:cs typeface="Times New Roman" pitchFamily="18" charset="0"/>
              </a:rPr>
              <a:t>Гостя этого </a:t>
            </a:r>
            <a:r>
              <a:rPr kumimoji="0" lang="ru-RU" sz="2200" b="1" i="0" u="none" strike="noStrike" cap="none" normalizeH="0" baseline="0" dirty="0" smtClean="0">
                <a:ln>
                  <a:noFill/>
                </a:ln>
                <a:solidFill>
                  <a:srgbClr val="990099"/>
                </a:solidFill>
                <a:effectLst/>
                <a:latin typeface="Times New Roman" pitchFamily="18" charset="0"/>
                <a:ea typeface="Times New Roman" pitchFamily="18" charset="0"/>
                <a:cs typeface="Times New Roman" pitchFamily="18" charset="0"/>
              </a:rPr>
              <a:t>нельзя</a:t>
            </a:r>
          </a:p>
          <a:p>
            <a:pPr lvl="0" algn="ctr" eaLnBrk="0" fontAlgn="base" hangingPunct="0">
              <a:spcBef>
                <a:spcPct val="0"/>
              </a:spcBef>
              <a:spcAft>
                <a:spcPct val="0"/>
              </a:spcAft>
            </a:pPr>
            <a:r>
              <a:rPr lang="ru-RU" dirty="0" smtClean="0">
                <a:solidFill>
                  <a:srgbClr val="002060"/>
                </a:solidFill>
                <a:latin typeface="Times New Roman" pitchFamily="18" charset="0"/>
                <a:cs typeface="Times New Roman" pitchFamily="18" charset="0"/>
              </a:rPr>
              <a:t>                                Н. Найденова</a:t>
            </a:r>
            <a:endParaRPr lang="ru-RU" dirty="0">
              <a:solidFill>
                <a:srgbClr val="00206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1500166" y="2428868"/>
            <a:ext cx="5715040" cy="584775"/>
          </a:xfrm>
          <a:prstGeom prst="rect">
            <a:avLst/>
          </a:prstGeom>
        </p:spPr>
        <p:txBody>
          <a:bodyPr wrap="square">
            <a:spAutoFit/>
          </a:bodyPr>
          <a:lstStyle/>
          <a:p>
            <a:r>
              <a:rPr lang="ru-RU" sz="3200" b="1" dirty="0">
                <a:latin typeface="Times New Roman" pitchFamily="18" charset="0"/>
                <a:cs typeface="Times New Roman" pitchFamily="18" charset="0"/>
              </a:rPr>
              <a:t>Мы весной его не встретим,</a:t>
            </a:r>
            <a:r>
              <a:rPr lang="ru-RU" sz="3200" dirty="0">
                <a:latin typeface="Times New Roman" pitchFamily="18" charset="0"/>
                <a:cs typeface="Times New Roman" pitchFamily="18" charset="0"/>
              </a:rPr>
              <a:t> </a:t>
            </a:r>
          </a:p>
        </p:txBody>
      </p:sp>
      <p:pic>
        <p:nvPicPr>
          <p:cNvPr id="9" name="Рисунок 8" descr="http://img1.liveinternet.ru/images/attach/c/9/106/792/106792387_large_grom113.jpg"/>
          <p:cNvPicPr/>
          <p:nvPr/>
        </p:nvPicPr>
        <p:blipFill>
          <a:blip r:embed="rId2"/>
          <a:srcRect l="53656" t="2602" r="23779" b="73298"/>
          <a:stretch>
            <a:fillRect/>
          </a:stretch>
        </p:blipFill>
        <p:spPr bwMode="auto">
          <a:xfrm>
            <a:off x="3500430" y="785794"/>
            <a:ext cx="1357322" cy="1357322"/>
          </a:xfrm>
          <a:prstGeom prst="rect">
            <a:avLst/>
          </a:prstGeom>
          <a:noFill/>
          <a:ln w="9525">
            <a:noFill/>
            <a:miter lim="800000"/>
            <a:headEnd/>
            <a:tailEnd/>
          </a:ln>
        </p:spPr>
      </p:pic>
      <p:pic>
        <p:nvPicPr>
          <p:cNvPr id="12" name="Рисунок 11" descr="http://img1.labirint.ru/books/40568/scrn_big_1.jpg"/>
          <p:cNvPicPr/>
          <p:nvPr/>
        </p:nvPicPr>
        <p:blipFill>
          <a:blip r:embed="rId3"/>
          <a:srcRect l="25151" t="9200" r="62678" b="75000"/>
          <a:stretch>
            <a:fillRect/>
          </a:stretch>
        </p:blipFill>
        <p:spPr bwMode="auto">
          <a:xfrm>
            <a:off x="3571868" y="3500438"/>
            <a:ext cx="1500198" cy="1571636"/>
          </a:xfrm>
          <a:prstGeom prst="rect">
            <a:avLst/>
          </a:prstGeom>
          <a:noFill/>
          <a:ln w="9525">
            <a:noFill/>
            <a:miter lim="800000"/>
            <a:headEnd/>
            <a:tailEnd/>
          </a:ln>
        </p:spPr>
      </p:pic>
      <p:sp>
        <p:nvSpPr>
          <p:cNvPr id="15" name="Прямоугольник 14"/>
          <p:cNvSpPr/>
          <p:nvPr/>
        </p:nvSpPr>
        <p:spPr>
          <a:xfrm>
            <a:off x="1928794" y="5429264"/>
            <a:ext cx="5214974" cy="584775"/>
          </a:xfrm>
          <a:prstGeom prst="rect">
            <a:avLst/>
          </a:prstGeom>
        </p:spPr>
        <p:txBody>
          <a:bodyPr wrap="square">
            <a:spAutoFit/>
          </a:bodyPr>
          <a:lstStyle/>
          <a:p>
            <a:r>
              <a:rPr lang="ru-RU" sz="3200" b="1" dirty="0">
                <a:solidFill>
                  <a:prstClr val="black"/>
                </a:solidFill>
                <a:latin typeface="Times New Roman" pitchFamily="18" charset="0"/>
                <a:cs typeface="Times New Roman" pitchFamily="18" charset="0"/>
              </a:rPr>
              <a:t>Он и летом не придет,</a:t>
            </a:r>
            <a:endParaRPr lang="ru-RU" sz="3200" dirty="0">
              <a:latin typeface="Times New Roman" pitchFamily="18" charset="0"/>
              <a:cs typeface="Times New Roman" pitchFamily="18" charset="0"/>
            </a:endParaRPr>
          </a:p>
        </p:txBody>
      </p:sp>
      <p:pic>
        <p:nvPicPr>
          <p:cNvPr id="14" name="Рисунок 13" descr="https://static3.depositphotos.com/1006863/240/v/950/depositphotos_2403334-stock-illustration-doodle-kids.jpg"/>
          <p:cNvPicPr/>
          <p:nvPr/>
        </p:nvPicPr>
        <p:blipFill>
          <a:blip r:embed="rId4" cstate="print"/>
          <a:srcRect/>
          <a:stretch>
            <a:fillRect/>
          </a:stretch>
        </p:blipFill>
        <p:spPr bwMode="auto">
          <a:xfrm>
            <a:off x="500034" y="714356"/>
            <a:ext cx="2005016" cy="1571636"/>
          </a:xfrm>
          <a:prstGeom prst="rect">
            <a:avLst/>
          </a:prstGeom>
          <a:noFill/>
          <a:ln w="9525">
            <a:noFill/>
            <a:miter lim="800000"/>
            <a:headEnd/>
            <a:tailEnd/>
          </a:ln>
        </p:spPr>
      </p:pic>
      <p:pic>
        <p:nvPicPr>
          <p:cNvPr id="18" name="Рисунок 17" descr="https://previews.123rf.com/images/mygrafics/mygrafics1107/mygrafics110700493/10016768-road-sign-Stock-Photo.jpg"/>
          <p:cNvPicPr/>
          <p:nvPr/>
        </p:nvPicPr>
        <p:blipFill>
          <a:blip r:embed="rId5" cstate="print"/>
          <a:srcRect/>
          <a:stretch>
            <a:fillRect/>
          </a:stretch>
        </p:blipFill>
        <p:spPr bwMode="auto">
          <a:xfrm>
            <a:off x="6143636" y="3500438"/>
            <a:ext cx="1857388" cy="1500198"/>
          </a:xfrm>
          <a:prstGeom prst="rect">
            <a:avLst/>
          </a:prstGeom>
          <a:noFill/>
          <a:ln w="9525">
            <a:noFill/>
            <a:miter lim="800000"/>
            <a:headEnd/>
            <a:tailEnd/>
          </a:ln>
        </p:spPr>
      </p:pic>
      <p:pic>
        <p:nvPicPr>
          <p:cNvPr id="10" name="Рисунок 9" descr="C:\Users\связной\Documents\все к мо по мнемотехнике\картины по мнемотехнике\стихи\oTxdjcmwOVU.jpg">
            <a:extLst>
              <a:ext uri="{FF2B5EF4-FFF2-40B4-BE49-F238E27FC236}">
                <a16:creationId xmlns:a16="http://schemas.microsoft.com/office/drawing/2014/main" xmlns="" id="{E812C94F-6544-4F91-95A2-A81E1F2D04A8}"/>
              </a:ext>
            </a:extLst>
          </p:cNvPr>
          <p:cNvPicPr/>
          <p:nvPr/>
        </p:nvPicPr>
        <p:blipFill>
          <a:blip r:embed="rId6"/>
          <a:srcRect l="4752" t="22981" r="76436" b="63479"/>
          <a:stretch>
            <a:fillRect/>
          </a:stretch>
        </p:blipFill>
        <p:spPr bwMode="auto">
          <a:xfrm>
            <a:off x="857224" y="3536157"/>
            <a:ext cx="1285884" cy="1714512"/>
          </a:xfrm>
          <a:prstGeom prst="rect">
            <a:avLst/>
          </a:prstGeom>
          <a:noFill/>
          <a:ln w="9525">
            <a:noFill/>
            <a:miter lim="800000"/>
            <a:headEnd/>
            <a:tailEnd/>
          </a:ln>
        </p:spPr>
      </p:pic>
      <p:pic>
        <p:nvPicPr>
          <p:cNvPr id="11" name="Рисунок 10" descr="C:\Users\связной\Documents\25706850-don`t-взгляд.-Глаз-значок-знак.-Видимость.-Красный-запрещающий-знак.-Остановить-символ.-Вектор.jpg"/>
          <p:cNvPicPr/>
          <p:nvPr/>
        </p:nvPicPr>
        <p:blipFill>
          <a:blip r:embed="rId7"/>
          <a:srcRect/>
          <a:stretch>
            <a:fillRect/>
          </a:stretch>
        </p:blipFill>
        <p:spPr bwMode="auto">
          <a:xfrm>
            <a:off x="6000760" y="714356"/>
            <a:ext cx="1643074" cy="150019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http://detskiy-sad.com/wp-content/uploads/2014/12/raskraska-bukva-z.gif"/>
          <p:cNvPicPr/>
          <p:nvPr/>
        </p:nvPicPr>
        <p:blipFill>
          <a:blip r:embed="rId2"/>
          <a:srcRect/>
          <a:stretch>
            <a:fillRect/>
          </a:stretch>
        </p:blipFill>
        <p:spPr bwMode="auto">
          <a:xfrm>
            <a:off x="971600" y="717366"/>
            <a:ext cx="1643074" cy="1643074"/>
          </a:xfrm>
          <a:prstGeom prst="rect">
            <a:avLst/>
          </a:prstGeom>
          <a:noFill/>
          <a:ln w="9525">
            <a:noFill/>
            <a:miter lim="800000"/>
            <a:headEnd/>
            <a:tailEnd/>
          </a:ln>
        </p:spPr>
      </p:pic>
      <p:pic>
        <p:nvPicPr>
          <p:cNvPr id="6" name="Рисунок 5" descr="https://static7.depositphotos.com/1001065/729/v/950/depositphotos_7297870-stock-illustration-baby-cartoon-faces.jpg"/>
          <p:cNvPicPr/>
          <p:nvPr/>
        </p:nvPicPr>
        <p:blipFill>
          <a:blip r:embed="rId3"/>
          <a:srcRect l="40867" t="38011" r="35604" b="33333"/>
          <a:stretch>
            <a:fillRect/>
          </a:stretch>
        </p:blipFill>
        <p:spPr bwMode="auto">
          <a:xfrm>
            <a:off x="3714744" y="835489"/>
            <a:ext cx="1428760" cy="1500198"/>
          </a:xfrm>
          <a:prstGeom prst="rect">
            <a:avLst/>
          </a:prstGeom>
          <a:noFill/>
          <a:ln w="9525">
            <a:noFill/>
            <a:miter lim="800000"/>
            <a:headEnd/>
            <a:tailEnd/>
          </a:ln>
        </p:spPr>
      </p:pic>
      <p:pic>
        <p:nvPicPr>
          <p:cNvPr id="7" name="Рисунок 6" descr="https://static7.depositphotos.com/1001065/729/v/950/depositphotos_7297870-stock-illustration-baby-cartoon-faces.jpg"/>
          <p:cNvPicPr/>
          <p:nvPr/>
        </p:nvPicPr>
        <p:blipFill>
          <a:blip r:embed="rId4" cstate="print"/>
          <a:srcRect l="4334" t="36550" r="57895" b="30409"/>
          <a:stretch>
            <a:fillRect/>
          </a:stretch>
        </p:blipFill>
        <p:spPr bwMode="auto">
          <a:xfrm>
            <a:off x="5786446" y="860242"/>
            <a:ext cx="1643074" cy="1500198"/>
          </a:xfrm>
          <a:prstGeom prst="rect">
            <a:avLst/>
          </a:prstGeom>
          <a:noFill/>
          <a:ln w="9525">
            <a:noFill/>
            <a:miter lim="800000"/>
            <a:headEnd/>
            <a:tailEnd/>
          </a:ln>
        </p:spPr>
      </p:pic>
      <p:sp>
        <p:nvSpPr>
          <p:cNvPr id="8" name="Прямоугольник 7"/>
          <p:cNvSpPr/>
          <p:nvPr/>
        </p:nvSpPr>
        <p:spPr>
          <a:xfrm>
            <a:off x="1285852" y="2714620"/>
            <a:ext cx="6143668" cy="584775"/>
          </a:xfrm>
          <a:prstGeom prst="rect">
            <a:avLst/>
          </a:prstGeom>
        </p:spPr>
        <p:txBody>
          <a:bodyPr wrap="square">
            <a:spAutoFit/>
          </a:bodyPr>
          <a:lstStyle/>
          <a:p>
            <a:r>
              <a:rPr lang="ru-RU" sz="3200" b="1" dirty="0">
                <a:latin typeface="Times New Roman" pitchFamily="18" charset="0"/>
                <a:cs typeface="Times New Roman" pitchFamily="18" charset="0"/>
              </a:rPr>
              <a:t>Но зимою к нашим детям </a:t>
            </a:r>
          </a:p>
        </p:txBody>
      </p:sp>
      <p:pic>
        <p:nvPicPr>
          <p:cNvPr id="9" name="Рисунок 8" descr="C:\Users\связной\Documents\все к мо по мнемотехнике\картины по мнемотехнике\стихи\oTxdjcmwOVU.jpg"/>
          <p:cNvPicPr/>
          <p:nvPr/>
        </p:nvPicPr>
        <p:blipFill>
          <a:blip r:embed="rId5"/>
          <a:srcRect l="4752" t="22981" r="76436" b="63479"/>
          <a:stretch>
            <a:fillRect/>
          </a:stretch>
        </p:blipFill>
        <p:spPr bwMode="auto">
          <a:xfrm>
            <a:off x="2285984" y="3643314"/>
            <a:ext cx="1285884" cy="1714512"/>
          </a:xfrm>
          <a:prstGeom prst="rect">
            <a:avLst/>
          </a:prstGeom>
          <a:noFill/>
          <a:ln w="9525">
            <a:noFill/>
            <a:miter lim="800000"/>
            <a:headEnd/>
            <a:tailEnd/>
          </a:ln>
        </p:spPr>
      </p:pic>
      <p:pic>
        <p:nvPicPr>
          <p:cNvPr id="10" name="Рисунок 9" descr="http://deti.leshii.ru/_nw/0/47101617.gif"/>
          <p:cNvPicPr/>
          <p:nvPr/>
        </p:nvPicPr>
        <p:blipFill>
          <a:blip r:embed="rId6"/>
          <a:srcRect/>
          <a:stretch>
            <a:fillRect/>
          </a:stretch>
        </p:blipFill>
        <p:spPr bwMode="auto">
          <a:xfrm>
            <a:off x="4429124" y="3643314"/>
            <a:ext cx="1357322" cy="1714512"/>
          </a:xfrm>
          <a:prstGeom prst="rect">
            <a:avLst/>
          </a:prstGeom>
          <a:noFill/>
          <a:ln w="9525">
            <a:noFill/>
            <a:miter lim="800000"/>
            <a:headEnd/>
            <a:tailEnd/>
          </a:ln>
        </p:spPr>
      </p:pic>
      <p:sp>
        <p:nvSpPr>
          <p:cNvPr id="11" name="Прямоугольник 10"/>
          <p:cNvSpPr/>
          <p:nvPr/>
        </p:nvSpPr>
        <p:spPr>
          <a:xfrm>
            <a:off x="1571604" y="5572140"/>
            <a:ext cx="5357850" cy="584775"/>
          </a:xfrm>
          <a:prstGeom prst="rect">
            <a:avLst/>
          </a:prstGeom>
        </p:spPr>
        <p:txBody>
          <a:bodyPr wrap="square">
            <a:spAutoFit/>
          </a:bodyPr>
          <a:lstStyle/>
          <a:p>
            <a:r>
              <a:rPr lang="ru-RU" sz="3200" b="1" dirty="0">
                <a:latin typeface="Times New Roman" pitchFamily="18" charset="0"/>
                <a:cs typeface="Times New Roman" pitchFamily="18" charset="0"/>
              </a:rPr>
              <a:t>Он приходит каждый год.</a:t>
            </a:r>
            <a:r>
              <a:rPr lang="ru-RU" sz="3200" dirty="0">
                <a:latin typeface="Times New Roman" pitchFamily="18" charset="0"/>
                <a:cs typeface="Times New Roman" pitchFamily="18" charset="0"/>
              </a:rPr>
              <a:t>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243</TotalTime>
  <Words>326</Words>
  <Application>Microsoft Office PowerPoint</Application>
  <PresentationFormat>Экран (4:3)</PresentationFormat>
  <Paragraphs>39</Paragraphs>
  <Slides>14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Тема Office</vt:lpstr>
      <vt:lpstr>«Заучивание стихотворений с помощью метода  мнемотехники»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MultiDVD Team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связной</dc:creator>
  <cp:lastModifiedBy>МБДОУ №54</cp:lastModifiedBy>
  <cp:revision>29</cp:revision>
  <dcterms:created xsi:type="dcterms:W3CDTF">2017-12-09T10:42:25Z</dcterms:created>
  <dcterms:modified xsi:type="dcterms:W3CDTF">2017-12-15T05:01:15Z</dcterms:modified>
</cp:coreProperties>
</file>