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4E564-D385-4310-B1FD-53FECB402D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B0ADE-2F49-4E2D-86A4-46B150BD6E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76D7B-5FB4-420A-A388-97791C806B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7D4B3-35CF-491E-9CDE-67965C623C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1D15D-AB18-4735-9DC8-5A588607EF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5AD25-2AD3-4C14-91D9-12E47187EB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72974-1DE8-4E12-A557-A018081739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346AC-C87C-4B0D-B2C4-4B3641DAB1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36FDB-C8CC-4A45-B7F1-9C0C722309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C4D9A-164B-4236-8695-67BF9D728D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FDA3B-F51D-4457-BBF6-AD44905354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2E61A4-66DD-423B-BE61-C48351D447F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764704"/>
            <a:ext cx="7772400" cy="309634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Воспитание патриотических чувств к малой Родины у детей подготовительной к школе группы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3728" y="4293096"/>
            <a:ext cx="6400800" cy="216024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авторы: </a:t>
            </a:r>
            <a:r>
              <a:rPr lang="ru-RU" dirty="0" err="1" smtClean="0">
                <a:solidFill>
                  <a:schemeClr val="bg1"/>
                </a:solidFill>
              </a:rPr>
              <a:t>Манурова</a:t>
            </a:r>
            <a:r>
              <a:rPr lang="ru-RU" dirty="0" smtClean="0">
                <a:solidFill>
                  <a:schemeClr val="bg1"/>
                </a:solidFill>
              </a:rPr>
              <a:t> И. М</a:t>
            </a:r>
            <a:r>
              <a:rPr lang="ru-RU" dirty="0" smtClean="0">
                <a:solidFill>
                  <a:schemeClr val="bg1"/>
                </a:solidFill>
              </a:rPr>
              <a:t>., </a:t>
            </a:r>
            <a:r>
              <a:rPr lang="ru-RU" dirty="0" err="1" smtClean="0">
                <a:solidFill>
                  <a:schemeClr val="bg1"/>
                </a:solidFill>
              </a:rPr>
              <a:t>Безногова</a:t>
            </a:r>
            <a:r>
              <a:rPr lang="ru-RU" dirty="0" smtClean="0">
                <a:solidFill>
                  <a:schemeClr val="bg1"/>
                </a:solidFill>
              </a:rPr>
              <a:t> Н. И.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МБДОУ «Детский сад № 12»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Экскурсии к памятнику военной славы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1" name="Рисунок 10" descr="DSC041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83768" y="1988840"/>
            <a:ext cx="4800000" cy="3600000"/>
          </a:xfrm>
          <a:prstGeom prst="rect">
            <a:avLst/>
          </a:prstGeom>
        </p:spPr>
      </p:pic>
      <p:pic>
        <p:nvPicPr>
          <p:cNvPr id="12" name="Рисунок 11" descr="DSC0412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39752" y="2132856"/>
            <a:ext cx="4800000" cy="3600000"/>
          </a:xfrm>
          <a:prstGeom prst="rect">
            <a:avLst/>
          </a:prstGeom>
        </p:spPr>
      </p:pic>
      <p:pic>
        <p:nvPicPr>
          <p:cNvPr id="14" name="Рисунок 13" descr="DSCF0044 (2)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195736" y="2060848"/>
            <a:ext cx="5402396" cy="3600000"/>
          </a:xfrm>
          <a:prstGeom prst="rect">
            <a:avLst/>
          </a:prstGeom>
        </p:spPr>
      </p:pic>
      <p:pic>
        <p:nvPicPr>
          <p:cNvPr id="7" name="Рисунок 6" descr="SAM_282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627784" y="2132856"/>
            <a:ext cx="4800000" cy="3600000"/>
          </a:xfrm>
          <a:prstGeom prst="rect">
            <a:avLst/>
          </a:prstGeom>
        </p:spPr>
      </p:pic>
      <p:pic>
        <p:nvPicPr>
          <p:cNvPr id="8" name="Рисунок 7" descr="SAM_284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483768" y="2132856"/>
            <a:ext cx="4800000" cy="3600000"/>
          </a:xfrm>
          <a:prstGeom prst="rect">
            <a:avLst/>
          </a:prstGeom>
        </p:spPr>
      </p:pic>
      <p:pic>
        <p:nvPicPr>
          <p:cNvPr id="9" name="Рисунок 8" descr="DSCF0049 (2)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195736" y="2204864"/>
            <a:ext cx="5339299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Экскурсии на тематические выставки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2008-2009 - экскурсия в дом творчества - Изображение 09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11760" y="1844824"/>
            <a:ext cx="4800000" cy="3600000"/>
          </a:xfrm>
          <a:prstGeom prst="rect">
            <a:avLst/>
          </a:prstGeom>
        </p:spPr>
      </p:pic>
      <p:pic>
        <p:nvPicPr>
          <p:cNvPr id="8" name="Рисунок 7" descr="Изображение 09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55776" y="1916832"/>
            <a:ext cx="4800000" cy="3600000"/>
          </a:xfrm>
          <a:prstGeom prst="rect">
            <a:avLst/>
          </a:prstGeom>
        </p:spPr>
      </p:pic>
      <p:pic>
        <p:nvPicPr>
          <p:cNvPr id="9" name="Рисунок 8" descr="Изображение 11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55776" y="1916832"/>
            <a:ext cx="4800000" cy="3600000"/>
          </a:xfrm>
          <a:prstGeom prst="rect">
            <a:avLst/>
          </a:prstGeom>
        </p:spPr>
      </p:pic>
      <p:pic>
        <p:nvPicPr>
          <p:cNvPr id="10" name="Рисунок 9" descr="DSC0202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483768" y="1844824"/>
            <a:ext cx="4800000" cy="3600000"/>
          </a:xfrm>
          <a:prstGeom prst="rect">
            <a:avLst/>
          </a:prstGeom>
        </p:spPr>
      </p:pic>
      <p:pic>
        <p:nvPicPr>
          <p:cNvPr id="13" name="Рисунок 12" descr="DSC0203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55776" y="1844824"/>
            <a:ext cx="4800000" cy="3600000"/>
          </a:xfrm>
          <a:prstGeom prst="rect">
            <a:avLst/>
          </a:prstGeom>
        </p:spPr>
      </p:pic>
      <p:pic>
        <p:nvPicPr>
          <p:cNvPr id="16" name="Рисунок 15" descr="DSC0203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411760" y="1844824"/>
            <a:ext cx="4800000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Экскурсии в музеи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1" name="Рисунок 10" descr="DSCF018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907704" y="1988840"/>
            <a:ext cx="5402396" cy="3600000"/>
          </a:xfrm>
          <a:prstGeom prst="rect">
            <a:avLst/>
          </a:prstGeom>
        </p:spPr>
      </p:pic>
      <p:pic>
        <p:nvPicPr>
          <p:cNvPr id="12" name="Рисунок 11" descr="DSCF022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267744" y="2204864"/>
            <a:ext cx="5378191" cy="3600000"/>
          </a:xfrm>
          <a:prstGeom prst="rect">
            <a:avLst/>
          </a:prstGeom>
        </p:spPr>
      </p:pic>
      <p:pic>
        <p:nvPicPr>
          <p:cNvPr id="14" name="Рисунок 13" descr="lM-ZmSdZmP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55776" y="2132856"/>
            <a:ext cx="4800000" cy="3600000"/>
          </a:xfrm>
          <a:prstGeom prst="rect">
            <a:avLst/>
          </a:prstGeom>
        </p:spPr>
      </p:pic>
      <p:pic>
        <p:nvPicPr>
          <p:cNvPr id="15" name="Рисунок 14" descr="DSCF002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946400" y="2209800"/>
            <a:ext cx="4992000" cy="3744000"/>
          </a:xfrm>
          <a:prstGeom prst="rect">
            <a:avLst/>
          </a:prstGeom>
        </p:spPr>
      </p:pic>
      <p:pic>
        <p:nvPicPr>
          <p:cNvPr id="17" name="Рисунок 16" descr="SAM_422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43808" y="2132856"/>
            <a:ext cx="4800000" cy="3600000"/>
          </a:xfrm>
          <a:prstGeom prst="rect">
            <a:avLst/>
          </a:prstGeom>
        </p:spPr>
      </p:pic>
      <p:pic>
        <p:nvPicPr>
          <p:cNvPr id="18" name="Рисунок 17" descr="SAM_422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987824" y="2060848"/>
            <a:ext cx="4800000" cy="3600000"/>
          </a:xfrm>
          <a:prstGeom prst="rect">
            <a:avLst/>
          </a:prstGeom>
        </p:spPr>
      </p:pic>
      <p:pic>
        <p:nvPicPr>
          <p:cNvPr id="19" name="Рисунок 18" descr="SAM_4252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059832" y="2060848"/>
            <a:ext cx="4800000" cy="3600000"/>
          </a:xfrm>
          <a:prstGeom prst="rect">
            <a:avLst/>
          </a:prstGeom>
        </p:spPr>
      </p:pic>
      <p:pic>
        <p:nvPicPr>
          <p:cNvPr id="20" name="Рисунок 19" descr="SAM_4269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843808" y="2204864"/>
            <a:ext cx="4800000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После экскурсий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1" name="Рисунок 10" descr="DSCF018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58902" y="1988840"/>
            <a:ext cx="2700000" cy="3600000"/>
          </a:xfrm>
          <a:prstGeom prst="rect">
            <a:avLst/>
          </a:prstGeom>
        </p:spPr>
      </p:pic>
      <p:pic>
        <p:nvPicPr>
          <p:cNvPr id="12" name="Рисунок 11" descr="DSCF022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67744" y="1772816"/>
            <a:ext cx="4800000" cy="3600000"/>
          </a:xfrm>
          <a:prstGeom prst="rect">
            <a:avLst/>
          </a:prstGeom>
        </p:spPr>
      </p:pic>
      <p:pic>
        <p:nvPicPr>
          <p:cNvPr id="14" name="Рисунок 13" descr="lM-ZmSdZmP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23728" y="1772816"/>
            <a:ext cx="4800000" cy="3600000"/>
          </a:xfrm>
          <a:prstGeom prst="rect">
            <a:avLst/>
          </a:prstGeom>
        </p:spPr>
      </p:pic>
      <p:pic>
        <p:nvPicPr>
          <p:cNvPr id="15" name="Рисунок 14" descr="DSCF002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51720" y="1772816"/>
            <a:ext cx="4992000" cy="3744000"/>
          </a:xfrm>
          <a:prstGeom prst="rect">
            <a:avLst/>
          </a:prstGeom>
        </p:spPr>
      </p:pic>
      <p:pic>
        <p:nvPicPr>
          <p:cNvPr id="17" name="Рисунок 16" descr="SAM_422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79712" y="1844824"/>
            <a:ext cx="4800000" cy="3600000"/>
          </a:xfrm>
          <a:prstGeom prst="rect">
            <a:avLst/>
          </a:prstGeom>
        </p:spPr>
      </p:pic>
      <p:pic>
        <p:nvPicPr>
          <p:cNvPr id="18" name="Рисунок 17" descr="SAM_422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051720" y="1916832"/>
            <a:ext cx="4800000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Спасибо за внимание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Актуальность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Быть патриотом – значит ощущать себя неотъемлемой частью Отечества. Это сложное чувство возникает ещё в дошкольном детстве, когда закладываются основы ценностного отношения к окружающему миру, и формируются в ребёнке постепенно, входе воспитания любви к своим ближним, к детскому саду, к родным местам, родной стране.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Цель и задачи патриотического воспитания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Цель - </a:t>
            </a: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Формирование </a:t>
            </a:r>
            <a:r>
              <a:rPr lang="ru-RU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предпосылок осознанного </a:t>
            </a: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(патриотического) отношения у старших дошкольников к своей Малой Родине на основе активизации познавательной, игровой и художественно – эстетической деятельностей</a:t>
            </a:r>
            <a:r>
              <a:rPr lang="ru-RU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556792"/>
            <a:ext cx="8352928" cy="475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Развивать интерес старших дошкольников к родному городу, его достопримечательностям, событиям прошлого.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Развивать способность чувствовать красоту природы, эмоционально откликаться на неё.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Содействовать желанию детей принимать участие в традициях города  и горожан, социальных акциях.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Развивать чувство гордости, бережное отношение к родному городу.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Развивать сотрудничество с родителями на основе формирования патриотических чувств к своей Малой Родине.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  <p:bldP spid="5123" grpId="1" build="p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FF00"/>
                </a:solidFill>
              </a:rPr>
              <a:t>Формирование патриотического отношения к малой Родине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Ознакомление дошкольников с предметами ближайшего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окружения, достопримечательностями </a:t>
            </a:r>
            <a:r>
              <a:rPr lang="ru-RU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города и области:  </a:t>
            </a:r>
            <a:endParaRPr lang="ru-RU" sz="2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Развитие представлений дошкольников  о своём родном городе и регионе, в котором они живут; людях и их профессиях, промыслах и творчестве.</a:t>
            </a:r>
          </a:p>
          <a:p>
            <a:pPr lvl="0"/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Воспитание уважения к людям труда, их профессиям, достижениям.</a:t>
            </a:r>
          </a:p>
          <a:p>
            <a:pPr lvl="0"/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Воспитание уважения и чувства гордости за свой город, его традициях и достижениях горожан.</a:t>
            </a:r>
          </a:p>
          <a:p>
            <a:pPr lvl="0"/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Воспитание чувства толерантности к коренным народам Севера, людям </a:t>
            </a:r>
            <a: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других 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национальностей.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628800"/>
            <a:ext cx="8424936" cy="4824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/>
              <a:t>Ознакомление с явлениями общественной жизни:</a:t>
            </a:r>
            <a:endParaRPr lang="ru-RU" sz="2400" dirty="0"/>
          </a:p>
          <a:p>
            <a:pPr lvl="0"/>
            <a:r>
              <a:rPr lang="ru-RU" sz="2400" dirty="0"/>
              <a:t>Знакомство с достопримечательностями города, памятниками архитектуры, с названиями улиц, носящих имена известных людей;</a:t>
            </a:r>
          </a:p>
          <a:p>
            <a:pPr lvl="0"/>
            <a:r>
              <a:rPr lang="ru-RU" sz="2400" dirty="0"/>
              <a:t>Воспитание уважительного  отношения к результатам деятельности земляков, их достижениям.</a:t>
            </a:r>
          </a:p>
          <a:p>
            <a:pPr lvl="0"/>
            <a:r>
              <a:rPr lang="ru-RU" sz="2400" dirty="0"/>
              <a:t>Воспитание чувства сопричастности с жизнью города и области (патриотические даты и праздники, акции);</a:t>
            </a:r>
          </a:p>
          <a:p>
            <a:pPr lvl="0"/>
            <a:r>
              <a:rPr lang="ru-RU" sz="2400" dirty="0"/>
              <a:t>Воспитание чувства любви и патриотизма  к Малой Родине, чувства гордости за неё.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628800"/>
            <a:ext cx="8424936" cy="522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b="1" dirty="0"/>
              <a:t>Ознакомление с природой:</a:t>
            </a:r>
            <a:endParaRPr lang="ru-RU" sz="3200" dirty="0"/>
          </a:p>
          <a:p>
            <a:pPr lvl="0"/>
            <a:r>
              <a:rPr lang="ru-RU" sz="3200" dirty="0"/>
              <a:t>Воспитание любви  и бережного отношения к природе родного края;</a:t>
            </a:r>
          </a:p>
          <a:p>
            <a:pPr lvl="0"/>
            <a:r>
              <a:rPr lang="ru-RU" sz="3200" dirty="0"/>
              <a:t>Развитие чувства осознанной необходимости трудового соучастия в деле охраны родной природы.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  <p:bldP spid="6147" grpId="1" build="p"/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Формы работы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создание развивающей  предметной среды по патриотическому воспитанию в группе;</a:t>
            </a:r>
          </a:p>
          <a:p>
            <a:pPr lvl="0"/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организация экскурсий по городу, виртуальных экскурсий по городу, области;</a:t>
            </a:r>
          </a:p>
          <a:p>
            <a:pPr lvl="0"/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организация тематических выставок по направлениям работы;</a:t>
            </a:r>
          </a:p>
          <a:p>
            <a:pPr lvl="0"/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организация встреч с известными людьми; родителями воспитанников, с целью расширения представлений о профессиях, необходимы нашему городу</a:t>
            </a:r>
            <a: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;</a:t>
            </a:r>
            <a:endParaRPr lang="ru-RU" sz="2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484784"/>
            <a:ext cx="8280920" cy="4824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организация образовательной деятельности,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организация литературных вечеров, досуговых мероприятий, творческих мастерских, выставок детских работ.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организация проблемных игровых ситуаций с целью расширения и углубления знаний дошкольников о городе, профессиях, событиях, традициях;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взаимодействие с родителями с целью формирования чувства принадлежности и  осознанного отношения к своему городу, его традициям и достижениям;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  <p:bldP spid="7171" grpId="1" uiExpand="1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Экскурсии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Тематические экскурсии разделяют на следующие группы</a:t>
            </a:r>
            <a: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• Исторические, в которых освещается конкретный период истории края</a:t>
            </a:r>
            <a: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;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• Военно-исторические, т.е. экскурсии по памятным местам военных событий и в военно-исторические и мемориальные музеи; </a:t>
            </a:r>
            <a:b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• Производственные, которые раскрывают историю предприятия, показывают его достижения, производственный процесс</a:t>
            </a:r>
            <a: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;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556792"/>
            <a:ext cx="8064896" cy="468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Природоведческие - по экологической тематике, к уникальным памятникам природы, в отделы природы краеведческого музея;</a:t>
            </a:r>
            <a:b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• Искусствоведческие экскурсии рассказывают о творчестве композиторов, художников. Это экскурсии в картинные галереи, выставочные залы;</a:t>
            </a:r>
            <a:b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• Литературные;</a:t>
            </a:r>
            <a:b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• Архитектурно-градостроительные - с показом памятников архитектуры, знакомящие с планировкой и застройкой города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5" grpId="1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Экскурсии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месту проведения экскурсии подразделяются на </a:t>
            </a:r>
          </a:p>
          <a:p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• Городские (обзорные и тематические);</a:t>
            </a:r>
          </a:p>
          <a:p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• Заочные (видеосюжеты);</a:t>
            </a:r>
          </a:p>
          <a:p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• Загородные (автобусные и пешеходные);</a:t>
            </a:r>
          </a:p>
          <a:p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• Музейные.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Экскурсии в парк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2009 -2010 - экскурсия в парк - S73001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71600" y="1628800"/>
            <a:ext cx="5400000" cy="3600000"/>
          </a:xfrm>
          <a:prstGeom prst="rect">
            <a:avLst/>
          </a:prstGeom>
        </p:spPr>
      </p:pic>
      <p:pic>
        <p:nvPicPr>
          <p:cNvPr id="7" name="Рисунок 6" descr="52 - прогулка по городу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51720" y="1916832"/>
            <a:ext cx="5400000" cy="3600000"/>
          </a:xfrm>
          <a:prstGeom prst="rect">
            <a:avLst/>
          </a:prstGeom>
        </p:spPr>
      </p:pic>
      <p:pic>
        <p:nvPicPr>
          <p:cNvPr id="8" name="Рисунок 7" descr="SAM_412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87824" y="2348880"/>
            <a:ext cx="4800000" cy="3600000"/>
          </a:xfrm>
          <a:prstGeom prst="rect">
            <a:avLst/>
          </a:prstGeom>
        </p:spPr>
      </p:pic>
      <p:pic>
        <p:nvPicPr>
          <p:cNvPr id="9" name="Рисунок 8" descr="экскурсия в ботанический сад - 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987824" y="2276872"/>
            <a:ext cx="4800000" cy="3600000"/>
          </a:xfrm>
          <a:prstGeom prst="rect">
            <a:avLst/>
          </a:prstGeom>
        </p:spPr>
      </p:pic>
      <p:pic>
        <p:nvPicPr>
          <p:cNvPr id="10" name="Рисунок 9" descr="Экскурсия в ботанический сад - 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43808" y="2204864"/>
            <a:ext cx="4800000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Экскурсии по городу, ближайшее окружение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66 - прогулка по городу - детский сад - 2016-201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979712" y="1772816"/>
            <a:ext cx="5400000" cy="3240360"/>
          </a:xfrm>
          <a:prstGeom prst="rect">
            <a:avLst/>
          </a:prstGeom>
        </p:spPr>
      </p:pic>
      <p:pic>
        <p:nvPicPr>
          <p:cNvPr id="7" name="Рисунок 6" descr="DSCF008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95736" y="1844824"/>
            <a:ext cx="4800000" cy="3600000"/>
          </a:xfrm>
          <a:prstGeom prst="rect">
            <a:avLst/>
          </a:prstGeom>
        </p:spPr>
      </p:pic>
      <p:pic>
        <p:nvPicPr>
          <p:cNvPr id="5" name="Рисунок 4" descr="67 - прогулка по городу - детский сад - 2016-201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051720" y="1772816"/>
            <a:ext cx="5400000" cy="3600000"/>
          </a:xfrm>
          <a:prstGeom prst="rect">
            <a:avLst/>
          </a:prstGeom>
        </p:spPr>
      </p:pic>
      <p:pic>
        <p:nvPicPr>
          <p:cNvPr id="8" name="Рисунок 7" descr="S7300030 (2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67744" y="1700808"/>
            <a:ext cx="4800000" cy="3600000"/>
          </a:xfrm>
          <a:prstGeom prst="rect">
            <a:avLst/>
          </a:prstGeom>
        </p:spPr>
      </p:pic>
      <p:pic>
        <p:nvPicPr>
          <p:cNvPr id="11" name="Рисунок 10" descr="в школе - 24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483768" y="1700808"/>
            <a:ext cx="4800000" cy="3600000"/>
          </a:xfrm>
          <a:prstGeom prst="rect">
            <a:avLst/>
          </a:prstGeom>
        </p:spPr>
      </p:pic>
      <p:pic>
        <p:nvPicPr>
          <p:cNvPr id="12" name="Рисунок 11" descr="в школе - DSC02245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483768" y="1772816"/>
            <a:ext cx="4800000" cy="3600000"/>
          </a:xfrm>
          <a:prstGeom prst="rect">
            <a:avLst/>
          </a:prstGeom>
        </p:spPr>
      </p:pic>
      <p:pic>
        <p:nvPicPr>
          <p:cNvPr id="13" name="Рисунок 12" descr="SAM_3128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411760" y="1844824"/>
            <a:ext cx="4800000" cy="3600000"/>
          </a:xfrm>
          <a:prstGeom prst="rect">
            <a:avLst/>
          </a:prstGeom>
        </p:spPr>
      </p:pic>
      <p:pic>
        <p:nvPicPr>
          <p:cNvPr id="14" name="Рисунок 13" descr="SAM_3195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555776" y="1772816"/>
            <a:ext cx="4800000" cy="3600000"/>
          </a:xfrm>
          <a:prstGeom prst="rect">
            <a:avLst/>
          </a:prstGeom>
        </p:spPr>
      </p:pic>
      <p:pic>
        <p:nvPicPr>
          <p:cNvPr id="15" name="Рисунок 14" descr="SAM_3172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627784" y="1844824"/>
            <a:ext cx="4800000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олубая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Голубая</Template>
  <TotalTime>331</TotalTime>
  <Words>531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Голубая</vt:lpstr>
      <vt:lpstr>Воспитание патриотических чувств к малой Родины у детей подготовительной к школе группы</vt:lpstr>
      <vt:lpstr>Актуальность </vt:lpstr>
      <vt:lpstr>Цель и задачи патриотического воспитания</vt:lpstr>
      <vt:lpstr>Формирование патриотического отношения к малой Родине</vt:lpstr>
      <vt:lpstr>Формы работы</vt:lpstr>
      <vt:lpstr>Экскурсии</vt:lpstr>
      <vt:lpstr>Экскурсии</vt:lpstr>
      <vt:lpstr>Экскурсии в парк</vt:lpstr>
      <vt:lpstr>Экскурсии по городу, ближайшее окружение</vt:lpstr>
      <vt:lpstr>Экскурсии к памятнику военной славы</vt:lpstr>
      <vt:lpstr>Экскурсии на тематические выставки</vt:lpstr>
      <vt:lpstr>Экскурсии в музеи</vt:lpstr>
      <vt:lpstr>После экскурсий</vt:lpstr>
      <vt:lpstr>Спасибо за внимание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патриотических чувств к малой Родины у детей подготовительной к</dc:title>
  <dc:creator>User</dc:creator>
  <cp:lastModifiedBy>User</cp:lastModifiedBy>
  <cp:revision>36</cp:revision>
  <dcterms:created xsi:type="dcterms:W3CDTF">2018-11-27T04:09:37Z</dcterms:created>
  <dcterms:modified xsi:type="dcterms:W3CDTF">2020-12-02T11:18:26Z</dcterms:modified>
</cp:coreProperties>
</file>