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71" r:id="rId9"/>
    <p:sldId id="264" r:id="rId10"/>
    <p:sldId id="272" r:id="rId11"/>
    <p:sldId id="273" r:id="rId12"/>
    <p:sldId id="265" r:id="rId13"/>
    <p:sldId id="275" r:id="rId14"/>
    <p:sldId id="266" r:id="rId15"/>
    <p:sldId id="276" r:id="rId16"/>
    <p:sldId id="268" r:id="rId17"/>
    <p:sldId id="278" r:id="rId18"/>
    <p:sldId id="269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94E564-D385-4310-B1FD-53FECB402D0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BB0ADE-2F49-4E2D-86A4-46B150BD6E2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C76D7B-5FB4-420A-A388-97791C806BA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07D4B3-35CF-491E-9CDE-67965C623C4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B1D15D-AB18-4735-9DC8-5A588607EF2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15AD25-2AD3-4C14-91D9-12E47187EBD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E72974-1DE8-4E12-A557-A018081739A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6346AC-C87C-4B0D-B2C4-4B3641DAB12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936FDB-C8CC-4A45-B7F1-9C0C7223092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EC4D9A-164B-4236-8695-67BF9D728DD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4FDA3B-F51D-4457-BBF6-AD449053544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72E61A4-66DD-423B-BE61-C48351D447F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8.jpeg"/><Relationship Id="rId4" Type="http://schemas.openxmlformats.org/officeDocument/2006/relationships/image" Target="../media/image37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2.jpeg"/><Relationship Id="rId4" Type="http://schemas.openxmlformats.org/officeDocument/2006/relationships/image" Target="../media/image4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764704"/>
            <a:ext cx="7772400" cy="3672408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ЭКСКУРСИИ КАК СРЕДСТВО РАЗВИТИЯ НРАВСТВЕННЫХ КАЧЕСТВ И ЦЕННОСТЕЙ </a:t>
            </a:r>
            <a:r>
              <a:rPr lang="ru-RU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 </a:t>
            </a:r>
            <a:r>
              <a:rPr lang="ru-RU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ДЕТЕЙ 5 -7 ЛЕТ </a:t>
            </a:r>
            <a:endParaRPr lang="ru-RU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47564" y="5373216"/>
            <a:ext cx="8280920" cy="936104"/>
          </a:xfrm>
        </p:spPr>
        <p:txBody>
          <a:bodyPr/>
          <a:lstStyle/>
          <a:p>
            <a:r>
              <a:rPr lang="ru-RU" sz="2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Разработчики: </a:t>
            </a:r>
            <a:r>
              <a:rPr lang="ru-RU" sz="2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Манурова И. М</a:t>
            </a:r>
            <a:r>
              <a:rPr lang="ru-RU" sz="2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., воспитатель,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Королева А. В., ст. воспитатель</a:t>
            </a:r>
            <a:endParaRPr lang="ru-RU" sz="2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547664" y="332656"/>
            <a:ext cx="59046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МБДОУ «Детский сад № 12»</a:t>
            </a:r>
            <a:endParaRPr lang="ru-RU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Природоведческие экскурсии </a:t>
            </a:r>
            <a:br>
              <a:rPr lang="ru-RU" sz="3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3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(в парк)</a:t>
            </a:r>
            <a:endParaRPr lang="ru-RU" sz="3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" name="Рисунок 6" descr="17 - акция Покормите птиц зимой - детский сад - 2017-2018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04048" y="1484784"/>
            <a:ext cx="3360000" cy="2520000"/>
          </a:xfrm>
          <a:prstGeom prst="rect">
            <a:avLst/>
          </a:prstGeom>
        </p:spPr>
      </p:pic>
      <p:pic>
        <p:nvPicPr>
          <p:cNvPr id="9" name="Рисунок 8" descr="14 - в гостях у лесовичка - детский сад - 2018-2019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3608" y="1394754"/>
            <a:ext cx="3336008" cy="2502006"/>
          </a:xfrm>
          <a:prstGeom prst="rect">
            <a:avLst/>
          </a:prstGeom>
        </p:spPr>
      </p:pic>
      <p:pic>
        <p:nvPicPr>
          <p:cNvPr id="10" name="Рисунок 9" descr="IMG_1297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5616" y="4077072"/>
            <a:ext cx="3264000" cy="2448000"/>
          </a:xfrm>
          <a:prstGeom prst="rect">
            <a:avLst/>
          </a:prstGeom>
        </p:spPr>
      </p:pic>
      <p:pic>
        <p:nvPicPr>
          <p:cNvPr id="14" name="Рисунок 13" descr="4 - акция Покормите птиц зимой  - детский сад - 2017-2018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44048" y="4061387"/>
            <a:ext cx="2880000" cy="216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Природоведческая экскурсия</a:t>
            </a:r>
            <a:br>
              <a:rPr lang="ru-RU" sz="3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3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ru-RU" sz="3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Ботанический сад)</a:t>
            </a:r>
            <a:endParaRPr lang="ru-RU" sz="3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Рисунок 7" descr="экскурсия в ботанический сад - 5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1600" y="1295422"/>
            <a:ext cx="3600400" cy="2700300"/>
          </a:xfrm>
          <a:prstGeom prst="rect">
            <a:avLst/>
          </a:prstGeom>
        </p:spPr>
      </p:pic>
      <p:pic>
        <p:nvPicPr>
          <p:cNvPr id="11" name="Рисунок 10" descr="экскурсия в ботанический сад - 10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26649" y="1295422"/>
            <a:ext cx="3384376" cy="2538282"/>
          </a:xfrm>
          <a:prstGeom prst="rect">
            <a:avLst/>
          </a:prstGeom>
        </p:spPr>
      </p:pic>
      <p:pic>
        <p:nvPicPr>
          <p:cNvPr id="12" name="Рисунок 11" descr="экскурсия в ботанический сад - 31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7624" y="3991836"/>
            <a:ext cx="3504389" cy="2628292"/>
          </a:xfrm>
          <a:prstGeom prst="rect">
            <a:avLst/>
          </a:prstGeom>
        </p:spPr>
      </p:pic>
      <p:pic>
        <p:nvPicPr>
          <p:cNvPr id="13" name="Рисунок 12" descr="экскурсия в ботанический сад -30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26649" y="3813335"/>
            <a:ext cx="3600400" cy="2700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Градостроительные экскурсии </a:t>
            </a:r>
            <a:br>
              <a:rPr lang="ru-RU" sz="3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3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(по городу)</a:t>
            </a:r>
            <a:endParaRPr lang="ru-RU" sz="3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6" name="Рисунок 15" descr="66 - прогулка по городу - детский сад - 2016-2017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11560" y="1556792"/>
            <a:ext cx="3599600" cy="2160000"/>
          </a:xfrm>
          <a:prstGeom prst="rect">
            <a:avLst/>
          </a:prstGeom>
        </p:spPr>
      </p:pic>
      <p:pic>
        <p:nvPicPr>
          <p:cNvPr id="17" name="Рисунок 16" descr="DSCF0087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178" y="3871369"/>
            <a:ext cx="3528392" cy="2646294"/>
          </a:xfrm>
          <a:prstGeom prst="rect">
            <a:avLst/>
          </a:prstGeom>
        </p:spPr>
      </p:pic>
      <p:pic>
        <p:nvPicPr>
          <p:cNvPr id="18" name="Рисунок 17" descr="67 - прогулка по городу - детский сад - 2016-2017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88024" y="1591909"/>
            <a:ext cx="3384376" cy="2256251"/>
          </a:xfrm>
          <a:prstGeom prst="rect">
            <a:avLst/>
          </a:prstGeom>
        </p:spPr>
      </p:pic>
      <p:pic>
        <p:nvPicPr>
          <p:cNvPr id="19" name="Рисунок 18" descr="C:\Users\связной\Pictures\фото дет сад 2\SAM_0755.JPG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35976" y="3897816"/>
            <a:ext cx="3636424" cy="2537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Исторические экскурсии </a:t>
            </a:r>
            <a:br>
              <a:rPr lang="ru-RU" sz="3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3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(музей военной славы)</a:t>
            </a:r>
            <a:endParaRPr lang="ru-RU" sz="3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" name="Рисунок 6" descr="SAM_2826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88024" y="1700808"/>
            <a:ext cx="2880000" cy="2160000"/>
          </a:xfrm>
          <a:prstGeom prst="rect">
            <a:avLst/>
          </a:prstGeom>
        </p:spPr>
      </p:pic>
      <p:pic>
        <p:nvPicPr>
          <p:cNvPr id="8" name="Рисунок 7" descr="SAM_2849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9592" y="3933056"/>
            <a:ext cx="2880000" cy="2160000"/>
          </a:xfrm>
          <a:prstGeom prst="rect">
            <a:avLst/>
          </a:prstGeom>
        </p:spPr>
      </p:pic>
      <p:pic>
        <p:nvPicPr>
          <p:cNvPr id="10" name="Рисунок 9" descr="SAM_2827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584" y="1484784"/>
            <a:ext cx="2880000" cy="2160000"/>
          </a:xfrm>
          <a:prstGeom prst="rect">
            <a:avLst/>
          </a:prstGeom>
        </p:spPr>
      </p:pic>
      <p:pic>
        <p:nvPicPr>
          <p:cNvPr id="13" name="Рисунок 12" descr="SAM_2842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32040" y="3933056"/>
            <a:ext cx="2880000" cy="216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Исторические экскурсии </a:t>
            </a:r>
            <a:br>
              <a:rPr lang="ru-RU" sz="3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3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ru-RU" sz="3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 </a:t>
            </a:r>
            <a:r>
              <a:rPr lang="ru-RU" sz="3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памятнику </a:t>
            </a:r>
            <a:r>
              <a:rPr lang="ru-RU" sz="3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Воинской </a:t>
            </a:r>
            <a:r>
              <a:rPr lang="ru-RU" sz="3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</a:t>
            </a:r>
            <a:r>
              <a:rPr lang="ru-RU" sz="3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лавы)</a:t>
            </a:r>
            <a:endParaRPr lang="ru-RU" sz="3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2" name="Рисунок 11" descr="DSC04126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7624" y="4149080"/>
            <a:ext cx="2880000" cy="2160000"/>
          </a:xfrm>
          <a:prstGeom prst="rect">
            <a:avLst/>
          </a:prstGeom>
        </p:spPr>
      </p:pic>
      <p:pic>
        <p:nvPicPr>
          <p:cNvPr id="14" name="Рисунок 13" descr="DSCF0044 (2)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148064" y="1772816"/>
            <a:ext cx="3241438" cy="2160000"/>
          </a:xfrm>
          <a:prstGeom prst="rect">
            <a:avLst/>
          </a:prstGeom>
        </p:spPr>
      </p:pic>
      <p:pic>
        <p:nvPicPr>
          <p:cNvPr id="9" name="Рисунок 8" descr="DSCF0049 (2)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148064" y="4149080"/>
            <a:ext cx="3203579" cy="2160000"/>
          </a:xfrm>
          <a:prstGeom prst="rect">
            <a:avLst/>
          </a:prstGeom>
        </p:spPr>
      </p:pic>
      <p:pic>
        <p:nvPicPr>
          <p:cNvPr id="10" name="Рисунок 9" descr="DSCF0037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7624" y="1772816"/>
            <a:ext cx="2880000" cy="216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Производственные экскурсии (знакомство с трудом взрослых)</a:t>
            </a:r>
            <a:endParaRPr lang="ru-RU" sz="3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" name="Рисунок 9" descr="DSC02025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1336" y="1628800"/>
            <a:ext cx="3186608" cy="2389956"/>
          </a:xfrm>
          <a:prstGeom prst="rect">
            <a:avLst/>
          </a:prstGeom>
        </p:spPr>
      </p:pic>
      <p:pic>
        <p:nvPicPr>
          <p:cNvPr id="13" name="Рисунок 12" descr="DSC02039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32040" y="1628800"/>
            <a:ext cx="2880000" cy="2160000"/>
          </a:xfrm>
          <a:prstGeom prst="rect">
            <a:avLst/>
          </a:prstGeom>
        </p:spPr>
      </p:pic>
      <p:pic>
        <p:nvPicPr>
          <p:cNvPr id="11" name="Рисунок 10" descr="2007-2008 - экскурсия в школу - 4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9592" y="3933056"/>
            <a:ext cx="3360000" cy="2520000"/>
          </a:xfrm>
          <a:prstGeom prst="rect">
            <a:avLst/>
          </a:prstGeom>
        </p:spPr>
      </p:pic>
      <p:pic>
        <p:nvPicPr>
          <p:cNvPr id="12" name="Рисунок 11" descr="в школе - DSC02246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60032" y="4077072"/>
            <a:ext cx="2880000" cy="216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Производственные экскурсии (знакомство с трудом взрослых)</a:t>
            </a:r>
            <a:endParaRPr lang="ru-RU" sz="3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0" name="Рисунок 19" descr="SAM_4269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20957" y="1510767"/>
            <a:ext cx="3384376" cy="2322258"/>
          </a:xfrm>
          <a:prstGeom prst="rect">
            <a:avLst/>
          </a:prstGeom>
        </p:spPr>
      </p:pic>
      <p:pic>
        <p:nvPicPr>
          <p:cNvPr id="13" name="Рисунок 12" descr="DSC0934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5616" y="3933056"/>
            <a:ext cx="2880000" cy="2160000"/>
          </a:xfrm>
          <a:prstGeom prst="rect">
            <a:avLst/>
          </a:prstGeom>
        </p:spPr>
      </p:pic>
      <p:pic>
        <p:nvPicPr>
          <p:cNvPr id="21" name="Рисунок 20" descr="0ea3Xpgt-Nk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93145" y="3975906"/>
            <a:ext cx="3840000" cy="2160000"/>
          </a:xfrm>
          <a:prstGeom prst="rect">
            <a:avLst/>
          </a:prstGeom>
        </p:spPr>
      </p:pic>
      <p:pic>
        <p:nvPicPr>
          <p:cNvPr id="7" name="Рисунок 6" descr="SAM_3127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5616" y="1671730"/>
            <a:ext cx="2880000" cy="216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r>
              <a:rPr lang="ru-RU" sz="3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Краеведческие экскурсии</a:t>
            </a:r>
            <a:endParaRPr lang="ru-RU" sz="3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1" name="Рисунок 10" descr="DSCF0189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259632" y="1556792"/>
            <a:ext cx="3241438" cy="2160000"/>
          </a:xfrm>
          <a:prstGeom prst="rect">
            <a:avLst/>
          </a:prstGeom>
        </p:spPr>
      </p:pic>
      <p:pic>
        <p:nvPicPr>
          <p:cNvPr id="14" name="Рисунок 13" descr="lM-ZmSdZmPs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76056" y="1700808"/>
            <a:ext cx="2880000" cy="2160000"/>
          </a:xfrm>
          <a:prstGeom prst="rect">
            <a:avLst/>
          </a:prstGeom>
        </p:spPr>
      </p:pic>
      <p:pic>
        <p:nvPicPr>
          <p:cNvPr id="15" name="Рисунок 14" descr="DSCF0023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47664" y="3933056"/>
            <a:ext cx="2880000" cy="2160000"/>
          </a:xfrm>
          <a:prstGeom prst="rect">
            <a:avLst/>
          </a:prstGeom>
        </p:spPr>
      </p:pic>
      <p:pic>
        <p:nvPicPr>
          <p:cNvPr id="10" name="Рисунок 9" descr="9 - музей - детский сад - 2018-2019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76056" y="4077072"/>
            <a:ext cx="2880000" cy="216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Деятельность по итогам экскурсий</a:t>
            </a:r>
            <a:endParaRPr lang="ru-RU" sz="3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1" name="Рисунок 10" descr="DSCF0189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3608" y="1340768"/>
            <a:ext cx="2160000" cy="2880000"/>
          </a:xfrm>
          <a:prstGeom prst="rect">
            <a:avLst/>
          </a:prstGeom>
        </p:spPr>
      </p:pic>
      <p:pic>
        <p:nvPicPr>
          <p:cNvPr id="14" name="Рисунок 13" descr="lM-ZmSdZmPs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79912" y="1484784"/>
            <a:ext cx="3528392" cy="2646294"/>
          </a:xfrm>
          <a:prstGeom prst="rect">
            <a:avLst/>
          </a:prstGeom>
        </p:spPr>
      </p:pic>
      <p:pic>
        <p:nvPicPr>
          <p:cNvPr id="15" name="Рисунок 14" descr="DSCF0023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7624" y="4389857"/>
            <a:ext cx="2880000" cy="2160000"/>
          </a:xfrm>
          <a:prstGeom prst="rect">
            <a:avLst/>
          </a:prstGeom>
        </p:spPr>
      </p:pic>
      <p:pic>
        <p:nvPicPr>
          <p:cNvPr id="18" name="Рисунок 17" descr="SAM_4224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3968" y="4220767"/>
            <a:ext cx="3105452" cy="23290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412776"/>
            <a:ext cx="8229600" cy="4525963"/>
          </a:xfrm>
          <a:solidFill>
            <a:schemeClr val="accent1"/>
          </a:solidFill>
        </p:spPr>
        <p:txBody>
          <a:bodyPr/>
          <a:lstStyle/>
          <a:p>
            <a:pPr marL="0" indent="265113" algn="just">
              <a:buNone/>
            </a:pPr>
            <a:r>
              <a:rPr lang="ru-RU" sz="2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Проблема </a:t>
            </a:r>
            <a:r>
              <a:rPr lang="ru-RU" sz="2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нравственного развития детей дошкольного возраста </a:t>
            </a:r>
            <a:r>
              <a:rPr lang="ru-RU" sz="2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имеет большую </a:t>
            </a:r>
            <a:r>
              <a:rPr lang="ru-RU" sz="2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актуальность в связи со сложившейся ситуацией в современном обществе. Наблюдающееся среди родителей воспитанников потребительское отношение к жизни, их равнодушное, а иногда и негативное  отношение к социальным нормам и ценностям в обществе, обусловило нарушение канала передачи норм морали детям, формирования нравственных качеств и ценностного отношения к окружающему для будущих поколений. </a:t>
            </a:r>
          </a:p>
          <a:p>
            <a:pPr algn="just"/>
            <a:endParaRPr lang="ru-RU" sz="2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1412776"/>
            <a:ext cx="8352928" cy="4608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indent="354013" algn="just"/>
            <a:r>
              <a:rPr lang="ru-RU" sz="2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мнению педагогов Л. С. Выготского, Д. Б. </a:t>
            </a:r>
            <a:r>
              <a:rPr lang="ru-RU" sz="24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Эльконина</a:t>
            </a:r>
            <a:r>
              <a:rPr lang="ru-RU" sz="2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Л. И. </a:t>
            </a:r>
            <a:r>
              <a:rPr lang="ru-RU" sz="24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Божович</a:t>
            </a:r>
            <a:r>
              <a:rPr lang="ru-RU" sz="2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А. В. Запорожца и др., периодом зарождения и формирования этических инстанций, норм нравственности и морали является именно дошкольный возраст. </a:t>
            </a:r>
            <a:endParaRPr lang="ru-RU" sz="2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2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354013"/>
            <a:r>
              <a:rPr lang="ru-RU" sz="2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процессе нравственного воспитания у детей 5 - 7 лет накопление знаний о нормах и требованиях морали приобретает важнейшее значение.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228516" y="332656"/>
            <a:ext cx="47545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Актуальность 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8864" y="1732575"/>
            <a:ext cx="8229600" cy="4525963"/>
          </a:xfrm>
          <a:solidFill>
            <a:schemeClr val="accent1"/>
          </a:solidFill>
        </p:spPr>
        <p:txBody>
          <a:bodyPr/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сущности нравственных норм, </a:t>
            </a:r>
          </a:p>
          <a:p>
            <a:pPr lvl="0"/>
            <a:r>
              <a:rPr lang="ru-RU" sz="2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формирования понимания особенностей отношения человека к окружающим людям и самому себе как части общества, </a:t>
            </a:r>
          </a:p>
          <a:p>
            <a:pPr lvl="0"/>
            <a:r>
              <a:rPr lang="ru-RU" sz="2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бережному отношению к результатам труда (индивидуального и коллективного),</a:t>
            </a:r>
          </a:p>
          <a:p>
            <a:pPr lvl="0"/>
            <a:r>
              <a:rPr lang="ru-RU" sz="2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чувства гордости за соотечественников, которые внесли существенный вклад в развитие той местности, где проживают дети,</a:t>
            </a:r>
          </a:p>
          <a:p>
            <a:pPr lvl="0"/>
            <a:r>
              <a:rPr lang="ru-RU" sz="2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чувство   восхищения и любви к своей малой родине.</a:t>
            </a:r>
            <a:endParaRPr lang="ru-RU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1556792"/>
            <a:ext cx="8352928" cy="47525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88640"/>
            <a:ext cx="856895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/>
                <a:solidFill>
                  <a:schemeClr val="accent3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Формы организации </a:t>
            </a:r>
            <a:endParaRPr lang="ru-RU" sz="3200" b="1" cap="none" spc="0" dirty="0" smtClean="0">
              <a:ln/>
              <a:solidFill>
                <a:schemeClr val="accent3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3200" b="1" cap="none" spc="0" dirty="0" smtClean="0">
                <a:ln/>
                <a:solidFill>
                  <a:schemeClr val="accent3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образовательной </a:t>
            </a:r>
            <a:r>
              <a:rPr lang="ru-RU" sz="3200" b="1" cap="none" spc="0" dirty="0" smtClean="0">
                <a:ln/>
                <a:solidFill>
                  <a:schemeClr val="accent3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деятельности по разъяснению:</a:t>
            </a:r>
            <a:endParaRPr lang="ru-RU" sz="3200" b="1" cap="none" spc="0" dirty="0">
              <a:ln/>
              <a:solidFill>
                <a:schemeClr val="accent3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3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Развитие нравственных </a:t>
            </a:r>
            <a:r>
              <a:rPr lang="ru-RU" sz="3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3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3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качеств </a:t>
            </a:r>
            <a:r>
              <a:rPr lang="ru-RU" sz="3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чувств: </a:t>
            </a:r>
            <a:br>
              <a:rPr lang="ru-RU" sz="3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sz="3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1"/>
          </a:solidFill>
        </p:spPr>
        <p:txBody>
          <a:bodyPr/>
          <a:lstStyle/>
          <a:p>
            <a:pPr lvl="0"/>
            <a:r>
              <a:rPr lang="ru-RU" sz="2800" dirty="0" smtClean="0">
                <a:solidFill>
                  <a:srgbClr val="003366"/>
                </a:solidFill>
              </a:rPr>
              <a:t>предпосылки  осознанного отношения к результатам труда соотечественников и гордость за их достижения, </a:t>
            </a:r>
          </a:p>
          <a:p>
            <a:pPr lvl="0"/>
            <a:r>
              <a:rPr lang="ru-RU" sz="2800" dirty="0" smtClean="0">
                <a:solidFill>
                  <a:srgbClr val="003366"/>
                </a:solidFill>
              </a:rPr>
              <a:t>сочувствие и сопереживание прекрасному и возвышенному и  любование красотами окружающей природы,</a:t>
            </a:r>
          </a:p>
          <a:p>
            <a:pPr lvl="0"/>
            <a:r>
              <a:rPr lang="ru-RU" sz="2800" dirty="0" smtClean="0">
                <a:solidFill>
                  <a:srgbClr val="003366"/>
                </a:solidFill>
              </a:rPr>
              <a:t> восприятие значимости объектов архитектуры, скульптуры и малых форм, которые составляют  городской пейзаж и др.</a:t>
            </a:r>
          </a:p>
          <a:p>
            <a:endParaRPr lang="ru-RU" dirty="0">
              <a:solidFill>
                <a:srgbClr val="003366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1628800"/>
            <a:ext cx="8424936" cy="48245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1628800"/>
            <a:ext cx="8424936" cy="5229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r>
              <a:rPr lang="ru-RU" dirty="0" smtClean="0">
                <a:solidFill>
                  <a:schemeClr val="bg1"/>
                </a:solidFill>
              </a:rPr>
              <a:t>Цели и задачи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24744"/>
            <a:ext cx="8229600" cy="4925144"/>
          </a:xfrm>
          <a:solidFill>
            <a:schemeClr val="accent1"/>
          </a:solidFill>
        </p:spPr>
        <p:txBody>
          <a:bodyPr/>
          <a:lstStyle/>
          <a:p>
            <a:r>
              <a:rPr lang="ru-RU" sz="2400" b="1" dirty="0" smtClean="0">
                <a:solidFill>
                  <a:srgbClr val="0033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Цель – </a:t>
            </a:r>
            <a:r>
              <a:rPr lang="ru-RU" sz="2400" dirty="0" smtClean="0">
                <a:solidFill>
                  <a:srgbClr val="0033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развитие нравственных качеств и ценностей у детей 5-7 лет посредством экскурсий. </a:t>
            </a:r>
          </a:p>
          <a:p>
            <a:r>
              <a:rPr lang="ru-RU" sz="2400" b="1" dirty="0" smtClean="0">
                <a:solidFill>
                  <a:srgbClr val="0033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Задачи:</a:t>
            </a:r>
            <a:endParaRPr lang="ru-RU" sz="2400" dirty="0" smtClean="0">
              <a:solidFill>
                <a:srgbClr val="0033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r>
              <a:rPr lang="ru-RU" sz="2400" dirty="0" smtClean="0">
                <a:solidFill>
                  <a:srgbClr val="0033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формирование нравственных чувств, качеств и привычек;</a:t>
            </a:r>
          </a:p>
          <a:p>
            <a:pPr lvl="0"/>
            <a:r>
              <a:rPr lang="ru-RU" sz="2400" dirty="0" smtClean="0">
                <a:solidFill>
                  <a:srgbClr val="0033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способствовать развитию чувства коллективизма, отзывчивости и осознанности событий, происходящих в детском саду, городе и крае;</a:t>
            </a:r>
          </a:p>
          <a:p>
            <a:pPr lvl="0"/>
            <a:r>
              <a:rPr lang="ru-RU" sz="2400" dirty="0" smtClean="0">
                <a:solidFill>
                  <a:srgbClr val="0033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формирование ценностного отношения к труду товарищей и соотечественников;</a:t>
            </a:r>
          </a:p>
          <a:p>
            <a:pPr lvl="0"/>
            <a:r>
              <a:rPr lang="ru-RU" sz="2400" dirty="0" smtClean="0">
                <a:solidFill>
                  <a:srgbClr val="0033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развитие предпосылок патриотического отношения к малой Родине.</a:t>
            </a:r>
          </a:p>
          <a:p>
            <a:pPr lvl="0"/>
            <a:endParaRPr lang="ru-RU" sz="2400" dirty="0">
              <a:solidFill>
                <a:srgbClr val="0033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1484784"/>
            <a:ext cx="8280920" cy="48245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1"/>
          </a:solidFill>
        </p:spPr>
        <p:txBody>
          <a:bodyPr/>
          <a:lstStyle/>
          <a:p>
            <a:pPr lvl="0"/>
            <a:r>
              <a:rPr lang="ru-RU" sz="2400" dirty="0" smtClean="0">
                <a:solidFill>
                  <a:srgbClr val="0033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становятся непосредственными участниками  процесса - они  наблюдают за реальной жизнью в окружающем мире и обществе;</a:t>
            </a:r>
          </a:p>
          <a:p>
            <a:pPr lvl="0"/>
            <a:r>
              <a:rPr lang="ru-RU" sz="2400" dirty="0" smtClean="0">
                <a:solidFill>
                  <a:srgbClr val="0033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включаются в общение и действия с объектами и предметами в их естественном окружении - могут рассказать об увиденном, прокомментировать  события, обменяться впечатлениями; </a:t>
            </a:r>
          </a:p>
          <a:p>
            <a:pPr lvl="0"/>
            <a:r>
              <a:rPr lang="ru-RU" sz="2400" dirty="0" smtClean="0">
                <a:solidFill>
                  <a:srgbClr val="0033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учатся осознанности и ответственности – пробуют давать оценку событиям, рассуждать и выражать чувства, оценивать поступки и объекты, вклад сограждан и др.</a:t>
            </a:r>
          </a:p>
          <a:p>
            <a:endParaRPr lang="ru-RU" sz="2400" dirty="0">
              <a:solidFill>
                <a:srgbClr val="0033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1556792"/>
            <a:ext cx="8064896" cy="4680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987824" y="476672"/>
            <a:ext cx="2251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Дети: 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 anchor="t"/>
          <a:lstStyle/>
          <a:p>
            <a:r>
              <a:rPr lang="ru-RU" sz="3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Экскурсии</a:t>
            </a:r>
            <a:endParaRPr lang="ru-RU" sz="3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9283851"/>
              </p:ext>
            </p:extLst>
          </p:nvPr>
        </p:nvGraphicFramePr>
        <p:xfrm>
          <a:off x="323528" y="1052736"/>
          <a:ext cx="8568952" cy="5400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26484"/>
                <a:gridCol w="5842468"/>
              </a:tblGrid>
              <a:tr h="671623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rgbClr val="003366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Исторические</a:t>
                      </a:r>
                      <a:endParaRPr lang="ru-RU" sz="1800" b="1" dirty="0">
                        <a:solidFill>
                          <a:srgbClr val="003366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rgbClr val="003366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Освещение </a:t>
                      </a:r>
                      <a:r>
                        <a:rPr lang="ru-RU" sz="1800" b="1" kern="1200" dirty="0" smtClean="0">
                          <a:solidFill>
                            <a:srgbClr val="003366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конкретного </a:t>
                      </a:r>
                      <a:r>
                        <a:rPr lang="ru-RU" sz="1800" b="1" kern="1200" dirty="0" smtClean="0">
                          <a:solidFill>
                            <a:srgbClr val="003366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периода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rgbClr val="003366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истории </a:t>
                      </a:r>
                      <a:r>
                        <a:rPr lang="ru-RU" sz="1800" b="1" kern="1200" dirty="0" smtClean="0">
                          <a:solidFill>
                            <a:srgbClr val="003366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края</a:t>
                      </a:r>
                      <a:endParaRPr lang="ru-RU" sz="1800" b="1" dirty="0">
                        <a:solidFill>
                          <a:srgbClr val="003366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124730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rgbClr val="003366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Военно-исторические</a:t>
                      </a:r>
                      <a:endParaRPr lang="ru-RU" sz="1800" b="1" dirty="0">
                        <a:solidFill>
                          <a:srgbClr val="003366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rgbClr val="003366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Знакомство с памятными местам военных событий и защитниками Заполярья на экспозициях в  краеведческом музее, детской библиотеке</a:t>
                      </a:r>
                      <a:endParaRPr lang="ru-RU" sz="1800" b="1" dirty="0">
                        <a:solidFill>
                          <a:srgbClr val="003366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1919386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rgbClr val="003366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Производственные</a:t>
                      </a:r>
                      <a:endParaRPr lang="ru-RU" sz="1800" b="1" dirty="0">
                        <a:solidFill>
                          <a:srgbClr val="003366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rgbClr val="003366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Знакомство с  историей  предприятий, производственным процессом, профессиями и достижениями работников, показывающих их достижения в выставочный зал ОА «Апатит», детской  библиотеке</a:t>
                      </a:r>
                      <a:endParaRPr lang="ru-RU" sz="1800" b="1" dirty="0">
                        <a:solidFill>
                          <a:srgbClr val="003366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1562291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rgbClr val="003366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Природоведческие</a:t>
                      </a:r>
                      <a:endParaRPr lang="ru-RU" sz="1800" b="1" dirty="0">
                        <a:solidFill>
                          <a:srgbClr val="003366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rgbClr val="003366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Формирование осознанного отношения к экологии родного города, края,  знакомство с растительным и животным миром в парке, краеведческом музее, детской библиотеке.</a:t>
                      </a:r>
                      <a:endParaRPr lang="ru-RU" sz="1800" b="1" dirty="0">
                        <a:solidFill>
                          <a:srgbClr val="003366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4694"/>
            <a:ext cx="8229600" cy="884026"/>
          </a:xfrm>
        </p:spPr>
        <p:txBody>
          <a:bodyPr anchor="t"/>
          <a:lstStyle/>
          <a:p>
            <a:r>
              <a:rPr lang="ru-RU" sz="4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Экскурсии</a:t>
            </a:r>
            <a:endParaRPr lang="ru-RU" sz="4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4887787"/>
              </p:ext>
            </p:extLst>
          </p:nvPr>
        </p:nvGraphicFramePr>
        <p:xfrm>
          <a:off x="179512" y="908719"/>
          <a:ext cx="8784976" cy="518011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350203"/>
                <a:gridCol w="5434773"/>
              </a:tblGrid>
              <a:tr h="1656185">
                <a:tc>
                  <a:txBody>
                    <a:bodyPr/>
                    <a:lstStyle/>
                    <a:p>
                      <a:r>
                        <a:rPr lang="ru-RU" sz="2000" b="1" kern="1200" smtClean="0">
                          <a:solidFill>
                            <a:srgbClr val="003366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Искусствоведческие экскурсии</a:t>
                      </a:r>
                      <a:endParaRPr lang="ru-RU" sz="2000" b="1" dirty="0">
                        <a:solidFill>
                          <a:srgbClr val="003366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rgbClr val="003366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Знакомство с творчеством местных художников и фотокорреспондентов, воспитание эстетических чувств в  выставочном зале АО «Апатит» Дворец культуры</a:t>
                      </a:r>
                      <a:endParaRPr lang="ru-RU" sz="2000" b="1" dirty="0">
                        <a:solidFill>
                          <a:srgbClr val="003366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1359231"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rgbClr val="003366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Литературные</a:t>
                      </a:r>
                      <a:endParaRPr lang="ru-RU" sz="2000" b="1" dirty="0">
                        <a:solidFill>
                          <a:srgbClr val="003366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rgbClr val="003366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Знакомство с творчеством русских и современных писателей и поэтов в детской библиотеке </a:t>
                      </a:r>
                      <a:endParaRPr lang="ru-RU" sz="2000" b="1" dirty="0">
                        <a:solidFill>
                          <a:srgbClr val="003366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2164701"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rgbClr val="003366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Архитектурно-градостроительные</a:t>
                      </a:r>
                      <a:endParaRPr lang="ru-RU" sz="2000" b="1" dirty="0">
                        <a:solidFill>
                          <a:srgbClr val="003366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rgbClr val="003366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Посещение памятных мест и  достопримечательностей города, объектов малых архитектурных форм,  знакомство с планировкой и застройкой города.</a:t>
                      </a:r>
                      <a:endParaRPr lang="ru-RU" sz="2000" b="1" dirty="0">
                        <a:solidFill>
                          <a:srgbClr val="003366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r>
              <a:rPr lang="ru-RU" sz="3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Природоведческие экскурсии</a:t>
            </a:r>
            <a:br>
              <a:rPr lang="ru-RU" sz="3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3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ru-RU" sz="3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парк)</a:t>
            </a:r>
            <a:endParaRPr lang="ru-RU" sz="3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1" name="Рисунок 10" descr="2009 -2010 - экскурсия в парк - S7300112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6016" y="1340768"/>
            <a:ext cx="3240000" cy="2160000"/>
          </a:xfrm>
          <a:prstGeom prst="rect">
            <a:avLst/>
          </a:prstGeom>
        </p:spPr>
      </p:pic>
      <p:pic>
        <p:nvPicPr>
          <p:cNvPr id="12" name="Рисунок 11" descr="52 - прогулка по городу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7624" y="1340768"/>
            <a:ext cx="3294000" cy="2196000"/>
          </a:xfrm>
          <a:prstGeom prst="rect">
            <a:avLst/>
          </a:prstGeom>
        </p:spPr>
      </p:pic>
      <p:pic>
        <p:nvPicPr>
          <p:cNvPr id="20" name="Рисунок 19" descr="экскурсия в лес - S7300117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7624" y="3789040"/>
            <a:ext cx="3402000" cy="2268000"/>
          </a:xfrm>
          <a:prstGeom prst="rect">
            <a:avLst/>
          </a:prstGeom>
        </p:spPr>
      </p:pic>
      <p:pic>
        <p:nvPicPr>
          <p:cNvPr id="22" name="Рисунок 21" descr="SAM_4129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88024" y="3717032"/>
            <a:ext cx="3216000" cy="241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олубая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Голубая</Template>
  <TotalTime>737</TotalTime>
  <Words>567</Words>
  <Application>Microsoft Office PowerPoint</Application>
  <PresentationFormat>Экран (4:3)</PresentationFormat>
  <Paragraphs>58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Голубая</vt:lpstr>
      <vt:lpstr>ЭКСКУРСИИ КАК СРЕДСТВО РАЗВИТИЯ НРАВСТВЕННЫХ КАЧЕСТВ И ЦЕННОСТЕЙ  У ДЕТЕЙ 5 -7 ЛЕТ </vt:lpstr>
      <vt:lpstr>Презентация PowerPoint</vt:lpstr>
      <vt:lpstr>Презентация PowerPoint</vt:lpstr>
      <vt:lpstr> Развитие нравственных  качеств и чувств:  </vt:lpstr>
      <vt:lpstr>Цели и задачи</vt:lpstr>
      <vt:lpstr>Презентация PowerPoint</vt:lpstr>
      <vt:lpstr>Экскурсии</vt:lpstr>
      <vt:lpstr>Экскурсии</vt:lpstr>
      <vt:lpstr>Природоведческие экскурсии (в парк)</vt:lpstr>
      <vt:lpstr>Природоведческие экскурсии  (в парк)</vt:lpstr>
      <vt:lpstr>Природоведческая экскурсия (в Ботанический сад)</vt:lpstr>
      <vt:lpstr>Градостроительные экскурсии  (по городу)</vt:lpstr>
      <vt:lpstr>Исторические экскурсии  (музей военной славы)</vt:lpstr>
      <vt:lpstr>Исторические экскурсии  (к памятнику Воинской Славы)</vt:lpstr>
      <vt:lpstr>Производственные экскурсии (знакомство с трудом взрослых)</vt:lpstr>
      <vt:lpstr>Производственные экскурсии (знакомство с трудом взрослых)</vt:lpstr>
      <vt:lpstr>Краеведческие экскурсии</vt:lpstr>
      <vt:lpstr>Деятельность по итогам экскурсий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Воспитание патриотических чувств к малой Родины у детей подготовительной к</dc:title>
  <dc:creator>User</dc:creator>
  <cp:lastModifiedBy>МБДОУ №54</cp:lastModifiedBy>
  <cp:revision>75</cp:revision>
  <dcterms:created xsi:type="dcterms:W3CDTF">2018-11-27T04:09:37Z</dcterms:created>
  <dcterms:modified xsi:type="dcterms:W3CDTF">2020-11-16T11:24:21Z</dcterms:modified>
</cp:coreProperties>
</file>