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6" r:id="rId3"/>
    <p:sldId id="271" r:id="rId4"/>
    <p:sldId id="272" r:id="rId5"/>
    <p:sldId id="273" r:id="rId6"/>
    <p:sldId id="274" r:id="rId7"/>
    <p:sldId id="264" r:id="rId8"/>
    <p:sldId id="265" r:id="rId9"/>
    <p:sldId id="266" r:id="rId10"/>
    <p:sldId id="268" r:id="rId11"/>
    <p:sldId id="269" r:id="rId12"/>
    <p:sldId id="267" r:id="rId13"/>
    <p:sldId id="275" r:id="rId14"/>
    <p:sldId id="270" r:id="rId15"/>
    <p:sldId id="26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C29F2-760E-465B-A3B0-39C658AA58D7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4F92F-F16F-4D38-B7A7-C01B9D202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92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4F92F-F16F-4D38-B7A7-C01B9D20295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56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C31E2-1020-98A3-BA81-061EABEEC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A415FE-5639-B4DB-4211-880362044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7548E9-D292-2688-2A9E-6843C0EDE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A0DB4F-8FB9-C0C3-B737-253FE4687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F632FA-8E0A-B8BC-1765-8985646F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89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373DC-8268-3CD2-1362-7810A352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7684D7-B198-B5F7-F966-E32D27716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9D159F-4A67-E4C5-D2CB-A6E922D7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DC8EFB-CC08-230E-C8B9-B4E239C85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DA0236-5564-7B1B-9E6E-616011652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63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490626-C207-382A-ADBA-A768F0197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9CDDFA-E75C-52F4-A2E4-276A90B9D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9CAB1C-3845-B613-CA30-ECB9465A5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4AE3D-7B8F-0CFE-BC53-C9E702B0A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39D17C-3CC0-BA10-1626-259C042F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7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2A5EF-FEA4-2A0D-E594-D8AB952E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9712F-9807-D602-E3D9-3790B5BB3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08C7F1-F559-A8CE-2B9D-6833E199A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BBC759-0358-D449-447B-2E929843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8D443D-6A6D-D458-F2E3-767B01BD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57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EDD98-F097-3F83-9033-E23189A0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C510E7-8844-6B10-37F3-6A6670201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5272F9-349D-BAB1-4812-212F8464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88A793-7057-8F99-6D85-E8F6C04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46A364-B879-2720-6AE2-E2AD53ED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90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52E32-9817-9EB8-C341-CCBF5A25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6A78E8-2049-FD58-1E9F-8077924E2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DE3065-6116-55E6-AB0A-480A44493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D8BE65-FB8E-D785-AB67-A99933DF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1CCE62-5875-DA0F-2C91-1F8DA30E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961D29-5E2C-C6F8-A9DD-4B5210040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73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480EE-3B7C-D704-F527-20ECA88E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F34541-38FE-8246-C83C-9340AB9F0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AE5777-E46B-3930-3DE5-602CD1D42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8D24058-C791-5EFE-20CF-E7C2C64AC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C61A93-F970-5B5A-F9F8-4E203B0C5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31FF205-BD4E-CFCF-AB90-8F87AF3A7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F96ECF-4557-6252-4DD5-7740E640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3141C4-FAC2-A938-FB1D-52622A8C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20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92B03-6387-9C83-A0DA-24964A3F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950ED5-0253-DDCB-CF67-C5693847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A70D38-5B6E-7C32-5A9B-B4608C14C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F53055-7426-AECA-4158-E2BF3F44F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41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2AEFB98-D44E-3363-214A-1D8E244F8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7914D2-8DED-8335-ED9F-39B1668B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4F625B-7A0F-4B87-479B-8FEF1014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92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20F6CE-2A58-28DC-6F9C-E08AD419C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F751C8-3E66-9800-5C8B-E49FB82AE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08EDCE-9C0B-AC40-38D6-2D93586BE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21EAC9-AED9-722F-C92F-66CD4B534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2FBCED-9D22-FF33-E3BB-54B6CEE6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B71FE-456B-E374-CED2-EB997FC9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39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C3ED-D7C2-F0DD-877B-ACA524C90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EA680FB-FEDB-BEBF-1E20-0D4CC2630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23FB33-84F5-1FB7-D962-989A8BE1E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9850E4-A119-5A38-8110-4D341AE23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43D194-877C-1049-0CDE-9217E287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66D28-92DC-095F-4E97-97BDE425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07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876D1-8B0D-4C8B-BEFD-16AD26267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48B3AC-61FB-68CE-C91C-808B8140A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B94B44-2251-9F93-9AA0-6265968AD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C4C0D4-B175-4BB4-109E-32D30437E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23C97C-9C5E-C73A-F643-13B2AF27F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56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microsoft.com/office/2007/relationships/hdphoto" Target="../media/hdphoto6.wdp"/><Relationship Id="rId3" Type="http://schemas.microsoft.com/office/2007/relationships/hdphoto" Target="../media/hdphoto1.wdp"/><Relationship Id="rId21" Type="http://schemas.microsoft.com/office/2007/relationships/hdphoto" Target="../media/hdphoto7.wdp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17" Type="http://schemas.openxmlformats.org/officeDocument/2006/relationships/image" Target="../media/image27.png"/><Relationship Id="rId25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24" Type="http://schemas.microsoft.com/office/2007/relationships/hdphoto" Target="../media/hdphoto8.wdp"/><Relationship Id="rId5" Type="http://schemas.openxmlformats.org/officeDocument/2006/relationships/image" Target="../media/image19.png"/><Relationship Id="rId15" Type="http://schemas.microsoft.com/office/2007/relationships/hdphoto" Target="../media/hdphoto5.wdp"/><Relationship Id="rId23" Type="http://schemas.openxmlformats.org/officeDocument/2006/relationships/image" Target="../media/image31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microsoft.com/office/2007/relationships/hdphoto" Target="../media/hdphoto3.wdp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microsoft.com/office/2007/relationships/hdphoto" Target="../media/hdphoto9.wdp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7.png"/><Relationship Id="rId18" Type="http://schemas.openxmlformats.org/officeDocument/2006/relationships/image" Target="../media/image56.jpeg"/><Relationship Id="rId26" Type="http://schemas.openxmlformats.org/officeDocument/2006/relationships/image" Target="../media/image64.jpeg"/><Relationship Id="rId3" Type="http://schemas.openxmlformats.org/officeDocument/2006/relationships/hyperlink" Target="https://ta.wikisource.org/wiki/%E0%AE%89%E0%AE%B0%E0%AE%BF%E0%AE%AE%E0%AF%88%E0%AE%AA%E0%AF%8D_%E0%AE%AA%E0%AF%86%E0%AE%A3%E0%AF%8D" TargetMode="External"/><Relationship Id="rId21" Type="http://schemas.openxmlformats.org/officeDocument/2006/relationships/image" Target="../media/image59.jpe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17" Type="http://schemas.openxmlformats.org/officeDocument/2006/relationships/image" Target="../media/image55.jpeg"/><Relationship Id="rId25" Type="http://schemas.openxmlformats.org/officeDocument/2006/relationships/image" Target="../media/image63.jpeg"/><Relationship Id="rId2" Type="http://schemas.openxmlformats.org/officeDocument/2006/relationships/image" Target="../media/image42.jpg"/><Relationship Id="rId16" Type="http://schemas.openxmlformats.org/officeDocument/2006/relationships/image" Target="../media/image54.png"/><Relationship Id="rId20" Type="http://schemas.openxmlformats.org/officeDocument/2006/relationships/image" Target="../media/image58.jpeg"/><Relationship Id="rId29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24" Type="http://schemas.openxmlformats.org/officeDocument/2006/relationships/image" Target="../media/image62.jpeg"/><Relationship Id="rId32" Type="http://schemas.openxmlformats.org/officeDocument/2006/relationships/image" Target="../media/image70.png"/><Relationship Id="rId5" Type="http://schemas.openxmlformats.org/officeDocument/2006/relationships/image" Target="../media/image44.jpeg"/><Relationship Id="rId15" Type="http://schemas.openxmlformats.org/officeDocument/2006/relationships/image" Target="../media/image53.jpeg"/><Relationship Id="rId23" Type="http://schemas.openxmlformats.org/officeDocument/2006/relationships/image" Target="../media/image61.jpeg"/><Relationship Id="rId28" Type="http://schemas.openxmlformats.org/officeDocument/2006/relationships/image" Target="../media/image66.jpeg"/><Relationship Id="rId10" Type="http://schemas.openxmlformats.org/officeDocument/2006/relationships/image" Target="../media/image49.jpeg"/><Relationship Id="rId19" Type="http://schemas.openxmlformats.org/officeDocument/2006/relationships/image" Target="../media/image57.jpeg"/><Relationship Id="rId31" Type="http://schemas.openxmlformats.org/officeDocument/2006/relationships/image" Target="../media/image6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2.jpeg"/><Relationship Id="rId22" Type="http://schemas.openxmlformats.org/officeDocument/2006/relationships/image" Target="../media/image60.jpeg"/><Relationship Id="rId27" Type="http://schemas.openxmlformats.org/officeDocument/2006/relationships/image" Target="../media/image65.jpeg"/><Relationship Id="rId30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319A9-4416-B9C3-9B66-4F363ACA5B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 на тему: «Посуда»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E3E0FB-EF11-556E-D560-D3755F0B7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1920" y="4506278"/>
            <a:ext cx="9144000" cy="165576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Дарья Анатольевна,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D3A88-120D-437B-86D3-6C2BA8A8C1A9}"/>
              </a:ext>
            </a:extLst>
          </p:cNvPr>
          <p:cNvSpPr txBox="1"/>
          <p:nvPr/>
        </p:nvSpPr>
        <p:spPr>
          <a:xfrm>
            <a:off x="1536454" y="0"/>
            <a:ext cx="91190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бюджетное дошкольное образовательное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«Детский сад №12 г. Кировска»</a:t>
            </a:r>
          </a:p>
        </p:txBody>
      </p:sp>
    </p:spTree>
    <p:extLst>
      <p:ext uri="{BB962C8B-B14F-4D97-AF65-F5344CB8AC3E}">
        <p14:creationId xmlns:p14="http://schemas.microsoft.com/office/powerpoint/2010/main" val="416080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ED6947-B35C-5496-F31B-F59D8C94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15A8559-7A1C-75D6-2213-81CECDB23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1591265-4AAB-EB58-A528-800E9DC13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429000"/>
            <a:ext cx="60896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0DDF033-C94C-4B04-5DE5-476585598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3429000"/>
            <a:ext cx="60833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127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27B0357-1981-5080-0ED8-760EEB0EA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1055C4-2C5D-169C-FE77-5306F6A1A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489E372-795F-92AD-EB19-D070FD02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A0FD81D-33A8-C125-AA47-F6E6261C2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580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E49F010-7A84-0717-BEAD-E90742442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5" b="98673" l="10000" r="90000">
                        <a14:foregroundMark x1="26957" y1="80826" x2="46957" y2="98673"/>
                        <a14:foregroundMark x1="46957" y1="98673" x2="54783" y2="98968"/>
                        <a14:foregroundMark x1="54783" y1="98968" x2="66087" y2="98378"/>
                        <a14:foregroundMark x1="66087" y1="98378" x2="74348" y2="94543"/>
                        <a14:foregroundMark x1="74348" y1="94543" x2="79022" y2="89381"/>
                        <a14:foregroundMark x1="79022" y1="89381" x2="79783" y2="88938"/>
                        <a14:foregroundMark x1="35435" y1="9882" x2="46196" y2="5310"/>
                        <a14:foregroundMark x1="46196" y1="5310" x2="57935" y2="5457"/>
                        <a14:foregroundMark x1="57935" y1="5457" x2="66522" y2="4572"/>
                        <a14:foregroundMark x1="66522" y1="4572" x2="73152" y2="7080"/>
                        <a14:foregroundMark x1="73152" y1="7080" x2="74130" y2="9292"/>
                        <a14:foregroundMark x1="44239" y1="97640" x2="59348" y2="98673"/>
                        <a14:foregroundMark x1="59348" y1="98673" x2="65435" y2="98083"/>
                        <a14:foregroundMark x1="39783" y1="3097" x2="47065" y2="4130"/>
                        <a14:foregroundMark x1="47065" y1="4130" x2="53587" y2="885"/>
                        <a14:foregroundMark x1="53587" y1="885" x2="70217" y2="25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826" y="1"/>
            <a:ext cx="3407253" cy="251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849AB2F-5B79-851E-5F18-F27E3807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0" b="96755" l="10000" r="90000">
                        <a14:foregroundMark x1="31413" y1="14749" x2="48261" y2="3245"/>
                        <a14:foregroundMark x1="48261" y1="3245" x2="55761" y2="1327"/>
                        <a14:foregroundMark x1="55761" y1="1327" x2="79674" y2="13569"/>
                        <a14:foregroundMark x1="30217" y1="87463" x2="55870" y2="98083"/>
                        <a14:foregroundMark x1="55870" y1="98083" x2="74348" y2="93510"/>
                        <a14:foregroundMark x1="74348" y1="93510" x2="80870" y2="89823"/>
                        <a14:foregroundMark x1="39130" y1="94838" x2="51196" y2="99263"/>
                        <a14:foregroundMark x1="51196" y1="99263" x2="64457" y2="99853"/>
                        <a14:foregroundMark x1="64457" y1="99853" x2="70326" y2="96755"/>
                        <a14:foregroundMark x1="70326" y1="96755" x2="70978" y2="96018"/>
                        <a14:backgroundMark x1="29783" y1="62684" x2="26522" y2="74041"/>
                        <a14:backgroundMark x1="26522" y1="74041" x2="26739" y2="81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826" y="0"/>
            <a:ext cx="3407253" cy="251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DA019AB-3D96-DE10-70BB-19478DDE6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1" b="94301" l="3000" r="98333">
                        <a14:foregroundMark x1="9083" y1="26943" x2="5417" y2="63385"/>
                        <a14:foregroundMark x1="5417" y1="63385" x2="14667" y2="83592"/>
                        <a14:foregroundMark x1="14667" y1="83592" x2="30250" y2="94473"/>
                        <a14:foregroundMark x1="30250" y1="94473" x2="48750" y2="84801"/>
                        <a14:foregroundMark x1="7417" y1="80138" x2="3083" y2="49223"/>
                        <a14:foregroundMark x1="3083" y1="49223" x2="6500" y2="32815"/>
                        <a14:foregroundMark x1="37583" y1="11572" x2="49750" y2="12953"/>
                        <a14:foregroundMark x1="49750" y1="12953" x2="54167" y2="19862"/>
                        <a14:foregroundMark x1="88732" y1="7731" x2="89046" y2="7492"/>
                        <a14:foregroundMark x1="95500" y1="2591" x2="96422" y2="2591"/>
                        <a14:foregroundMark x1="7417" y1="28152" x2="17083" y2="17962"/>
                        <a14:foregroundMark x1="56750" y1="22107" x2="63833" y2="42314"/>
                        <a14:foregroundMark x1="5667" y1="32815" x2="16250" y2="20380"/>
                        <a14:backgroundMark x1="63000" y1="27461" x2="66167" y2="39896"/>
                        <a14:backgroundMark x1="66667" y1="31088" x2="91500" y2="1554"/>
                        <a14:backgroundMark x1="91500" y1="1554" x2="94667" y2="4491"/>
                        <a14:backgroundMark x1="88417" y1="9845" x2="98333" y2="5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29" y="577080"/>
            <a:ext cx="4008120" cy="193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C7C6B9E-E946-A452-2B63-677AAE03A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2" b="93610" l="2500" r="98583">
                        <a14:foregroundMark x1="8833" y1="27979" x2="6667" y2="68566"/>
                        <a14:foregroundMark x1="6667" y1="68566" x2="16000" y2="91019"/>
                        <a14:foregroundMark x1="16000" y1="91019" x2="29833" y2="96373"/>
                        <a14:foregroundMark x1="29833" y1="96373" x2="44583" y2="93955"/>
                        <a14:foregroundMark x1="44583" y1="93955" x2="55750" y2="80829"/>
                        <a14:foregroundMark x1="55750" y1="80829" x2="62583" y2="58377"/>
                        <a14:foregroundMark x1="62583" y1="58377" x2="62583" y2="58377"/>
                        <a14:foregroundMark x1="7333" y1="28497" x2="2500" y2="52850"/>
                        <a14:foregroundMark x1="2500" y1="52850" x2="5083" y2="78238"/>
                        <a14:foregroundMark x1="5083" y1="78238" x2="9083" y2="78929"/>
                        <a14:foregroundMark x1="2500" y1="58377" x2="2500" y2="42142"/>
                        <a14:foregroundMark x1="83583" y1="14335" x2="98583" y2="3282"/>
                        <a14:foregroundMark x1="39250" y1="12263" x2="51750" y2="15371"/>
                        <a14:foregroundMark x1="51750" y1="15371" x2="51917" y2="15889"/>
                        <a14:foregroundMark x1="38250" y1="11054" x2="46833" y2="14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29" y="577080"/>
            <a:ext cx="4008120" cy="193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93C51C9-EFBF-285B-496B-6423CCFC6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5858" y1="39644" x2="36246" y2="39320"/>
                        <a14:backgroundMark x1="36246" y1="39320" x2="52265" y2="40291"/>
                        <a14:backgroundMark x1="52265" y1="40291" x2="80906" y2="38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151" y="0"/>
            <a:ext cx="3054599" cy="305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0CAA5F5-7713-31C1-A921-6F5AB845C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150" y="0"/>
            <a:ext cx="3054599" cy="31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3B85A833-04A9-E480-F214-4893BBA34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70667" y1="32200" x2="73867" y2="56300"/>
                        <a14:backgroundMark x1="73867" y1="56300" x2="71333" y2="5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29" y="2658172"/>
            <a:ext cx="3169734" cy="211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65C9A1CD-7B8E-FFC5-D197-D3A1C82EE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28" y="2689112"/>
            <a:ext cx="3169734" cy="211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7ABB8239-9DFF-A72E-50E5-37B79513F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2" b="99454" l="2057" r="89985">
                        <a14:foregroundMark x1="13920" y1="88471" x2="2057" y2="99454"/>
                        <a14:backgroundMark x1="60358" y1="36802" x2="74933" y2="31857"/>
                        <a14:backgroundMark x1="59255" y1="43416" x2="76006" y2="15928"/>
                        <a14:backgroundMark x1="67362" y1="31311" x2="88405" y2="10983"/>
                        <a14:backgroundMark x1="88405" y1="10983" x2="88405" y2="10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97" y="4594860"/>
            <a:ext cx="2117339" cy="20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90CF517-A7A7-BE07-5EB6-DB41585E9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49" y="4769658"/>
            <a:ext cx="1909634" cy="187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38D96D5-105A-4B75-4BD5-F33AC585D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70900" y1="44533" x2="72900" y2="68133"/>
                        <a14:backgroundMark x1="72900" y1="68133" x2="74200" y2="71067"/>
                        <a14:backgroundMark x1="27200" y1="42267" x2="2550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35" y="3534788"/>
            <a:ext cx="3379946" cy="25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28D0BC7-5D20-E056-9F9C-84C038091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24769"/>
            <a:ext cx="3379946" cy="23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>
            <a:extLst>
              <a:ext uri="{FF2B5EF4-FFF2-40B4-BE49-F238E27FC236}">
                <a16:creationId xmlns:a16="http://schemas.microsoft.com/office/drawing/2014/main" id="{1D136C0A-383D-79E8-D646-5DD02CDD9C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2609A3BB-585D-32C5-8B71-72F105A57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4300" l="10000" r="90800">
                        <a14:foregroundMark x1="55700" y1="89200" x2="80500" y2="90600"/>
                        <a14:foregroundMark x1="80500" y1="90600" x2="87400" y2="76700"/>
                        <a14:foregroundMark x1="57400" y1="86300" x2="77200" y2="94300"/>
                        <a14:foregroundMark x1="89700" y1="83500" x2="90800" y2="72700"/>
                        <a14:backgroundMark x1="14800" y1="8000" x2="27500" y2="33900"/>
                        <a14:backgroundMark x1="27500" y1="33900" x2="40900" y2="42600"/>
                        <a14:backgroundMark x1="33000" y1="38100" x2="49900" y2="56100"/>
                        <a14:backgroundMark x1="49900" y1="56100" x2="52800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810" y="2673222"/>
            <a:ext cx="2014477" cy="201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525EB689-9986-10C3-841B-ACCCD5C67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200" b="93600" l="10000" r="91000">
                        <a14:foregroundMark x1="16300" y1="11900" x2="12300" y2="3200"/>
                        <a14:foregroundMark x1="58700" y1="85600" x2="83400" y2="93600"/>
                        <a14:foregroundMark x1="83400" y1="93600" x2="88000" y2="73400"/>
                        <a14:foregroundMark x1="91000" y1="81000" x2="90000" y2="7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374" y="2689112"/>
            <a:ext cx="2014477" cy="199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89B5B5F2-09FC-4C3F-1ACF-36A07997A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667" b="90000" l="9875" r="95375">
                        <a14:foregroundMark x1="32500" y1="9667" x2="65125" y2="12333"/>
                        <a14:foregroundMark x1="86500" y1="49333" x2="91750" y2="27000"/>
                        <a14:foregroundMark x1="91750" y1="27000" x2="90250" y2="27000"/>
                        <a14:foregroundMark x1="95375" y1="43167" x2="94875" y2="32000"/>
                        <a14:foregroundMark x1="26625" y1="55333" x2="34625" y2="67167"/>
                        <a14:backgroundMark x1="21125" y1="51500" x2="29375" y2="75333"/>
                        <a14:backgroundMark x1="29375" y1="75333" x2="28250" y2="89500"/>
                        <a14:backgroundMark x1="12750" y1="53667" x2="20750" y2="91667"/>
                        <a14:backgroundMark x1="7375" y1="57667" x2="7750" y2="54333"/>
                        <a14:backgroundMark x1="14000" y1="56500" x2="6000" y2="83000"/>
                        <a14:backgroundMark x1="6000" y1="83000" x2="12750" y2="70000"/>
                        <a14:backgroundMark x1="29500" y1="76167" x2="47500" y2="84333"/>
                        <a14:backgroundMark x1="47500" y1="84333" x2="65750" y2="85167"/>
                        <a14:backgroundMark x1="65750" y1="85167" x2="74750" y2="59500"/>
                        <a14:backgroundMark x1="74750" y1="59500" x2="91125" y2="5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310" y="4752645"/>
            <a:ext cx="2727977" cy="204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516EBA81-2F7F-1783-2931-03DB9EAF6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00" b="90000" l="6500" r="92125">
                        <a14:foregroundMark x1="12875" y1="80833" x2="11875" y2="56500"/>
                        <a14:foregroundMark x1="11875" y1="56500" x2="12125" y2="55500"/>
                        <a14:foregroundMark x1="6500" y1="76833" x2="6875" y2="67500"/>
                        <a14:foregroundMark x1="40750" y1="87333" x2="59375" y2="89833"/>
                        <a14:foregroundMark x1="91000" y1="79333" x2="92125" y2="59000"/>
                        <a14:foregroundMark x1="91000" y1="29167" x2="91375" y2="44667"/>
                        <a14:foregroundMark x1="33000" y1="12833" x2="53375" y2="9500"/>
                        <a14:foregroundMark x1="53375" y1="9500" x2="64250" y2="1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309" y="4827770"/>
            <a:ext cx="2727977" cy="204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DF87AB-E87A-9DB6-448F-B757705EDA08}"/>
              </a:ext>
            </a:extLst>
          </p:cNvPr>
          <p:cNvSpPr txBox="1"/>
          <p:nvPr/>
        </p:nvSpPr>
        <p:spPr>
          <a:xfrm>
            <a:off x="160314" y="3631916"/>
            <a:ext cx="42019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поможем Федоре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починить посуду. Сначала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 без чего посуда, а потом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чем.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 «Чайник без носика,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чайник с носиком»</a:t>
            </a:r>
          </a:p>
        </p:txBody>
      </p:sp>
    </p:spTree>
    <p:extLst>
      <p:ext uri="{BB962C8B-B14F-4D97-AF65-F5344CB8AC3E}">
        <p14:creationId xmlns:p14="http://schemas.microsoft.com/office/powerpoint/2010/main" val="110222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954DF2-8AF7-8233-1722-B6F7F0BEC9EE}"/>
              </a:ext>
            </a:extLst>
          </p:cNvPr>
          <p:cNvSpPr txBox="1"/>
          <p:nvPr/>
        </p:nvSpPr>
        <p:spPr>
          <a:xfrm>
            <a:off x="375920" y="259080"/>
            <a:ext cx="1137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поможем Федоре помыть посуду. Смотри внимательно и рассказывай, что было грязным, а потом стало чистым.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14E0BFA-0F54-EC83-70E2-EBBF0ED2E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4" y="1284707"/>
            <a:ext cx="2916738" cy="19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9073FD6-6FA2-C1D4-200D-A7B91B9B4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06" y="1960169"/>
            <a:ext cx="1243873" cy="116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D13A4626-3E5D-D606-D568-59C7AC58B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960" y="1772343"/>
            <a:ext cx="3313314" cy="165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ECBEF267-1BEE-5C9C-2213-7AF8EBE99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297" y="2305033"/>
            <a:ext cx="563688" cy="52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A20CDC8A-D38D-4800-6204-E9060CA42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95" y="1686027"/>
            <a:ext cx="1189551" cy="157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F4FD712-D445-5627-832F-206601C46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326" y="2335867"/>
            <a:ext cx="563688" cy="52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>
            <a:extLst>
              <a:ext uri="{FF2B5EF4-FFF2-40B4-BE49-F238E27FC236}">
                <a16:creationId xmlns:a16="http://schemas.microsoft.com/office/drawing/2014/main" id="{E2783A2A-E9FA-C02F-49CC-5EBC8B4DB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1372">
            <a:off x="8826600" y="837887"/>
            <a:ext cx="2398844" cy="28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52BF32E-EAB6-7B2B-BC5B-CF066D5E3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020" y="2062123"/>
            <a:ext cx="1243873" cy="116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>
            <a:extLst>
              <a:ext uri="{FF2B5EF4-FFF2-40B4-BE49-F238E27FC236}">
                <a16:creationId xmlns:a16="http://schemas.microsoft.com/office/drawing/2014/main" id="{E584EF07-8492-10BB-DD6C-3789BCBD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33" y="3820072"/>
            <a:ext cx="3313314" cy="220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E640A3-E1C5-582D-243F-01CCD3212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57" y="4037155"/>
            <a:ext cx="563688" cy="52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>
            <a:extLst>
              <a:ext uri="{FF2B5EF4-FFF2-40B4-BE49-F238E27FC236}">
                <a16:creationId xmlns:a16="http://schemas.microsoft.com/office/drawing/2014/main" id="{081A0C08-7521-3D4D-E519-DEE94D863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089" y="3580638"/>
            <a:ext cx="2911792" cy="286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81E43A79-97E7-8A27-1373-68FF11EE9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496" y="5236963"/>
            <a:ext cx="514206" cy="48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>
            <a:extLst>
              <a:ext uri="{FF2B5EF4-FFF2-40B4-BE49-F238E27FC236}">
                <a16:creationId xmlns:a16="http://schemas.microsoft.com/office/drawing/2014/main" id="{922BB3B7-A060-1411-BA70-D6A88B6E9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7" b="91667" l="10000" r="90000">
                        <a14:foregroundMark x1="46444" y1="11875" x2="66444" y2="7500"/>
                        <a14:foregroundMark x1="66444" y1="7500" x2="75667" y2="7708"/>
                        <a14:foregroundMark x1="75667" y1="7708" x2="76667" y2="8750"/>
                        <a14:foregroundMark x1="68556" y1="2500" x2="74667" y2="1667"/>
                        <a14:foregroundMark x1="74667" y1="1667" x2="76444" y2="1667"/>
                        <a14:foregroundMark x1="15444" y1="86875" x2="21889" y2="94375"/>
                        <a14:foregroundMark x1="21889" y1="94375" x2="37778" y2="91667"/>
                        <a14:foregroundMark x1="37778" y1="91667" x2="40111" y2="8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016" y="4320991"/>
            <a:ext cx="4083050" cy="217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43766C52-4D2C-EA95-8805-5EF30E30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77" y="4652629"/>
            <a:ext cx="1243873" cy="116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>
            <a:extLst>
              <a:ext uri="{FF2B5EF4-FFF2-40B4-BE49-F238E27FC236}">
                <a16:creationId xmlns:a16="http://schemas.microsoft.com/office/drawing/2014/main" id="{CCFA3133-3A9F-3D1D-F852-C857B9547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956" y="4612639"/>
            <a:ext cx="167767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BFED58CD-10AA-EFE9-5019-D6D0B3F91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721" y="4873443"/>
            <a:ext cx="292899" cy="27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07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10532A-6661-D503-7D9F-D772651603C2}"/>
              </a:ext>
            </a:extLst>
          </p:cNvPr>
          <p:cNvSpPr txBox="1"/>
          <p:nvPr/>
        </p:nvSpPr>
        <p:spPr>
          <a:xfrm>
            <a:off x="2067538" y="95433"/>
            <a:ext cx="80802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«Четвертый лишний»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 правильно ли Федора расставила посуду.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F5BF091-CCB7-FB7B-7CA7-1A2EF5BB5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6" y="2168945"/>
            <a:ext cx="3557904" cy="252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6B8F585-BEE1-711E-745A-BB56295E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890" y="2986192"/>
            <a:ext cx="2404110" cy="17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FC40A18-C210-2386-1F89-4065A3C72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651" y="2168945"/>
            <a:ext cx="3569555" cy="267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0D0E7958-12F6-FFB0-8E33-652E6653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161" y="2057295"/>
            <a:ext cx="2900465" cy="290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12303712-2205-5E87-FB68-68DDE4EC9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4" y="2090416"/>
            <a:ext cx="3381162" cy="267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C0724CBC-AA65-426D-2AC3-40DA7AD3B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48" y="2168944"/>
            <a:ext cx="3782529" cy="252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BC354CEB-A4CE-7F2F-1A59-3264169EE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328" y="2347487"/>
            <a:ext cx="2163026" cy="216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9F9D920F-9488-3A74-C211-0BEDF88E0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54" y="2374837"/>
            <a:ext cx="2958446" cy="226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>
            <a:extLst>
              <a:ext uri="{FF2B5EF4-FFF2-40B4-BE49-F238E27FC236}">
                <a16:creationId xmlns:a16="http://schemas.microsoft.com/office/drawing/2014/main" id="{7DA8BDCA-4CC0-44E4-E48A-2257820C9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394"/>
            <a:ext cx="2900465" cy="24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>
            <a:extLst>
              <a:ext uri="{FF2B5EF4-FFF2-40B4-BE49-F238E27FC236}">
                <a16:creationId xmlns:a16="http://schemas.microsoft.com/office/drawing/2014/main" id="{4715A1EE-0797-86F7-7D78-AC74C78A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70" y="1340271"/>
            <a:ext cx="2751582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>
            <a:extLst>
              <a:ext uri="{FF2B5EF4-FFF2-40B4-BE49-F238E27FC236}">
                <a16:creationId xmlns:a16="http://schemas.microsoft.com/office/drawing/2014/main" id="{CDC6050D-04C6-ABC4-BED3-FE16EE800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599" y="2127164"/>
            <a:ext cx="2760723" cy="27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>
            <a:extLst>
              <a:ext uri="{FF2B5EF4-FFF2-40B4-BE49-F238E27FC236}">
                <a16:creationId xmlns:a16="http://schemas.microsoft.com/office/drawing/2014/main" id="{5F4A7C62-8E98-0EE8-D564-E22718EEB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230" y="2213201"/>
            <a:ext cx="2726686" cy="272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>
            <a:extLst>
              <a:ext uri="{FF2B5EF4-FFF2-40B4-BE49-F238E27FC236}">
                <a16:creationId xmlns:a16="http://schemas.microsoft.com/office/drawing/2014/main" id="{7602E0F9-FC54-00DE-3B3F-E4478A7A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56" y="2414534"/>
            <a:ext cx="4691165" cy="20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8" name="Picture 46">
            <a:extLst>
              <a:ext uri="{FF2B5EF4-FFF2-40B4-BE49-F238E27FC236}">
                <a16:creationId xmlns:a16="http://schemas.microsoft.com/office/drawing/2014/main" id="{9DE069A9-964C-8C69-D08B-B214FE03A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33" y="2215232"/>
            <a:ext cx="2162882" cy="241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>
            <a:extLst>
              <a:ext uri="{FF2B5EF4-FFF2-40B4-BE49-F238E27FC236}">
                <a16:creationId xmlns:a16="http://schemas.microsoft.com/office/drawing/2014/main" id="{85AB5B8C-22DC-72B0-53FC-A8AF0D4DF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953" y="1903094"/>
            <a:ext cx="2318528" cy="305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50">
            <a:extLst>
              <a:ext uri="{FF2B5EF4-FFF2-40B4-BE49-F238E27FC236}">
                <a16:creationId xmlns:a16="http://schemas.microsoft.com/office/drawing/2014/main" id="{7ABD5250-1C9F-D588-9F37-2C26CBF48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686" y="2124308"/>
            <a:ext cx="3444990" cy="272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52">
            <a:extLst>
              <a:ext uri="{FF2B5EF4-FFF2-40B4-BE49-F238E27FC236}">
                <a16:creationId xmlns:a16="http://schemas.microsoft.com/office/drawing/2014/main" id="{9C346500-D0C4-2DBA-06A2-B3A2C54CE1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26" name="Picture 54">
            <a:extLst>
              <a:ext uri="{FF2B5EF4-FFF2-40B4-BE49-F238E27FC236}">
                <a16:creationId xmlns:a16="http://schemas.microsoft.com/office/drawing/2014/main" id="{AA911C70-EB60-CC8C-B526-9283E396E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7" y="1950462"/>
            <a:ext cx="2946418" cy="294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8" name="Picture 56">
            <a:extLst>
              <a:ext uri="{FF2B5EF4-FFF2-40B4-BE49-F238E27FC236}">
                <a16:creationId xmlns:a16="http://schemas.microsoft.com/office/drawing/2014/main" id="{B700729F-B9CA-D1BB-481C-8A128B0B9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65" y="2143673"/>
            <a:ext cx="3136283" cy="24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0" name="Picture 58">
            <a:extLst>
              <a:ext uri="{FF2B5EF4-FFF2-40B4-BE49-F238E27FC236}">
                <a16:creationId xmlns:a16="http://schemas.microsoft.com/office/drawing/2014/main" id="{4DCB2D4C-3E2A-9EFD-F948-50BC24CA9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68" y="2140817"/>
            <a:ext cx="3381162" cy="257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6" name="Picture 64">
            <a:extLst>
              <a:ext uri="{FF2B5EF4-FFF2-40B4-BE49-F238E27FC236}">
                <a16:creationId xmlns:a16="http://schemas.microsoft.com/office/drawing/2014/main" id="{FAA86F9E-8626-1F80-D609-5BF89ACFB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046" y="2563049"/>
            <a:ext cx="3123764" cy="21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45F6B95-94EA-2E69-8B2E-B2CDCA711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" y="1872834"/>
            <a:ext cx="3101673" cy="310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06C21E3-6A9C-FF9A-E0E8-87E41EC6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223" y="1857153"/>
            <a:ext cx="3101673" cy="32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3714E67-50D0-2893-092E-C91998EF7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84" y="1966368"/>
            <a:ext cx="3023826" cy="302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948265E-2FEC-62E9-298D-A7589147D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401" y="1809552"/>
            <a:ext cx="2592599" cy="341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D347A12-9CAF-9B57-C632-A8457056A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9" y="1723182"/>
            <a:ext cx="2346424" cy="316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46C3BC5-73F9-DA87-2CFF-2A5741CE8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160" y="2029955"/>
            <a:ext cx="2816156" cy="281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8">
            <a:extLst>
              <a:ext uri="{FF2B5EF4-FFF2-40B4-BE49-F238E27FC236}">
                <a16:creationId xmlns:a16="http://schemas.microsoft.com/office/drawing/2014/main" id="{CDAEA4CF-ADBA-ABBD-865A-933EFC6879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6" name="Picture 22">
            <a:extLst>
              <a:ext uri="{FF2B5EF4-FFF2-40B4-BE49-F238E27FC236}">
                <a16:creationId xmlns:a16="http://schemas.microsoft.com/office/drawing/2014/main" id="{261EF2CF-E1F7-F863-6BCC-6D77F501E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374" y="1596570"/>
            <a:ext cx="3654199" cy="365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235AB6DF-DD01-41CF-8001-ECFBDDF2D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46" y="2393620"/>
            <a:ext cx="4015749" cy="267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E9FC4ABD-0807-ACC6-3BCD-3D1102B6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300" y="2230795"/>
            <a:ext cx="3796700" cy="25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1CB3AA5D-E1AF-6F0D-9DE0-992E3C8C9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864" y="2875356"/>
            <a:ext cx="3116793" cy="167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C9196EDD-5A30-09D3-AFEE-F0AA7C917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048" y="2354069"/>
            <a:ext cx="2946405" cy="226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A030658A-8FD2-5DA8-27B4-D96D853ED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9" y="2315476"/>
            <a:ext cx="2839637" cy="218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96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2738588-832A-425B-CF0D-FF592CC4B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1" b="89983" l="6019" r="91944">
                        <a14:foregroundMark x1="32037" y1="42832" x2="29815" y2="33851"/>
                        <a14:foregroundMark x1="29815" y1="33851" x2="35278" y2="36874"/>
                        <a14:foregroundMark x1="42870" y1="44905" x2="41111" y2="36701"/>
                        <a14:foregroundMark x1="41111" y1="36701" x2="49722" y2="39378"/>
                        <a14:foregroundMark x1="49722" y1="39378" x2="50000" y2="40587"/>
                        <a14:foregroundMark x1="8056" y1="58981" x2="13611" y2="64335"/>
                        <a14:foregroundMark x1="13611" y1="64335" x2="14907" y2="71589"/>
                        <a14:foregroundMark x1="7593" y1="62694" x2="6019" y2="55959"/>
                        <a14:foregroundMark x1="89259" y1="71416" x2="90000" y2="63385"/>
                        <a14:foregroundMark x1="90000" y1="63385" x2="91944" y2="61313"/>
                        <a14:foregroundMark x1="62685" y1="10967" x2="71481" y2="11313"/>
                        <a14:foregroundMark x1="71481" y1="11313" x2="74167" y2="13212"/>
                        <a14:foregroundMark x1="52407" y1="66408" x2="60463" y2="60449"/>
                        <a14:foregroundMark x1="91759" y1="65630" x2="91944" y2="6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908" y="0"/>
            <a:ext cx="6396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63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18387-8531-027D-EAE2-819973E04AE6}"/>
              </a:ext>
            </a:extLst>
          </p:cNvPr>
          <p:cNvSpPr txBox="1"/>
          <p:nvPr/>
        </p:nvSpPr>
        <p:spPr>
          <a:xfrm>
            <a:off x="803076" y="1874728"/>
            <a:ext cx="1058584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Н. В.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Нищева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Конспекты подгрупповых логопедических занятий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компенсирующей направленности ДОО для детей с ТНР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6 до 7 лет (подготовительная к школе группа). СПб.,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ДЕТСТВО-ПРЕСС, 2019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Н. Э.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Теремкова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Логопедические домашние задания для детей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5-7 лет с ОНР. Комплект - 4 альбома. ГНОМ, 2021</a:t>
            </a:r>
          </a:p>
        </p:txBody>
      </p:sp>
    </p:spTree>
    <p:extLst>
      <p:ext uri="{BB962C8B-B14F-4D97-AF65-F5344CB8AC3E}">
        <p14:creationId xmlns:p14="http://schemas.microsoft.com/office/powerpoint/2010/main" val="3901530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E585B1-C1DC-E046-6328-EAB03197D0F6}"/>
              </a:ext>
            </a:extLst>
          </p:cNvPr>
          <p:cNvSpPr txBox="1"/>
          <p:nvPr/>
        </p:nvSpPr>
        <p:spPr>
          <a:xfrm>
            <a:off x="914400" y="1736229"/>
            <a:ext cx="103632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dirty="0"/>
          </a:p>
          <a:p>
            <a:pPr algn="just"/>
            <a:r>
              <a:rPr lang="ru-RU" sz="2800" b="1" dirty="0"/>
              <a:t>Задачи:</a:t>
            </a:r>
          </a:p>
          <a:p>
            <a:pPr algn="just"/>
            <a:r>
              <a:rPr lang="ru-RU" sz="2800" dirty="0"/>
              <a:t>- расширить словарь по лексической теме: «Посуда»;</a:t>
            </a:r>
          </a:p>
          <a:p>
            <a:pPr algn="just"/>
            <a:r>
              <a:rPr lang="ru-RU" sz="2800" dirty="0"/>
              <a:t>- формировать умение изменять существительные по падежам;</a:t>
            </a:r>
          </a:p>
          <a:p>
            <a:pPr algn="just"/>
            <a:r>
              <a:rPr lang="ru-RU" sz="2800" dirty="0"/>
              <a:t>- формировать умение образовывать и употреблять в речи относительные прилагательные;</a:t>
            </a:r>
          </a:p>
          <a:p>
            <a:pPr algn="just"/>
            <a:r>
              <a:rPr lang="ru-RU" sz="2800" dirty="0"/>
              <a:t>- развивать логическое мышление.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087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6AFB91-C671-AB7E-15F3-A1DACC09B06B}"/>
              </a:ext>
            </a:extLst>
          </p:cNvPr>
          <p:cNvSpPr txBox="1"/>
          <p:nvPr/>
        </p:nvSpPr>
        <p:spPr>
          <a:xfrm>
            <a:off x="285751" y="159663"/>
            <a:ext cx="77724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за ними блюдца, блюдца —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Дзынь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-ля-ля!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Дзынь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-ля-ля!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Вдоль по улице несутся —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Дзынь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-ля-ля!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Дзынь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-ля-ля!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стаканы 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дзынь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— натыкаются,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стаканы 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дзынь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— разбиваются.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бежит, бренчит, стучит сковорода: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 куда? куда? куда? куда? куда?»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за нею вилки,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Рюмки да бутылки,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Чашки да ложки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Скачут по дорожке.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Ребята, как вы думаете, из какого произведения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отрывок?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B44841-BAF5-633F-99BF-EF280AFE2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1" y="1004411"/>
            <a:ext cx="3586588" cy="484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6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6F41C1-8648-E00E-DEB4-43CBD84BBB16}"/>
              </a:ext>
            </a:extLst>
          </p:cNvPr>
          <p:cNvSpPr txBox="1"/>
          <p:nvPr/>
        </p:nvSpPr>
        <p:spPr>
          <a:xfrm>
            <a:off x="3394940" y="264160"/>
            <a:ext cx="5402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кого убежала посуда? Почему?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933CC-CD3E-FE3E-03A2-499ACCE8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00" y="1228327"/>
            <a:ext cx="4754880" cy="440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A03AAE4-BC7E-5432-D26B-090652AA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622" y="1228327"/>
            <a:ext cx="4876800" cy="440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16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8B6693-BE96-8CC2-BF05-6AD158620F66}"/>
              </a:ext>
            </a:extLst>
          </p:cNvPr>
          <p:cNvSpPr txBox="1"/>
          <p:nvPr/>
        </p:nvSpPr>
        <p:spPr>
          <a:xfrm>
            <a:off x="689199" y="172720"/>
            <a:ext cx="1081360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посуда убежала от Федоры, потому что она ее не мыла, била.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сейчас Федора поняла, что не правильно обращалась с посудой и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хочет все исправить, мы ей поможем? Давайте сначала вспомним,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бывает посуда?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30EE658-999E-6748-C4C8-76F1943FC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75" y="1988602"/>
            <a:ext cx="6768648" cy="45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50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F9C6432A-240E-5911-9FEE-44002243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63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27C45DD-F7EF-E565-64C8-CB18B7A66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446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9FD09852-FB7C-C866-8B82-5C8AF76A5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1701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324</Words>
  <Application>Microsoft Office PowerPoint</Application>
  <PresentationFormat>Широкоэкранный</PresentationFormat>
  <Paragraphs>48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Интерактивная игра на тему: «Посуда»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Кузнецова</dc:creator>
  <cp:lastModifiedBy>Дарья Кузнецова</cp:lastModifiedBy>
  <cp:revision>9</cp:revision>
  <dcterms:created xsi:type="dcterms:W3CDTF">2023-11-05T11:14:22Z</dcterms:created>
  <dcterms:modified xsi:type="dcterms:W3CDTF">2024-02-04T12:19:55Z</dcterms:modified>
</cp:coreProperties>
</file>